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IBM Plex Mono SemiBold"/>
      <p:regular r:id="rId54"/>
      <p:bold r:id="rId55"/>
      <p:italic r:id="rId56"/>
      <p:boldItalic r:id="rId57"/>
    </p:embeddedFont>
    <p:embeddedFont>
      <p:font typeface="IBM Plex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IBMPlexMon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IBMPlexMonoSemiBold-bold.fntdata"/><Relationship Id="rId10" Type="http://schemas.openxmlformats.org/officeDocument/2006/relationships/slide" Target="slides/slide4.xml"/><Relationship Id="rId54" Type="http://schemas.openxmlformats.org/officeDocument/2006/relationships/font" Target="fonts/IBMPlexMonoSemiBold-regular.fntdata"/><Relationship Id="rId13" Type="http://schemas.openxmlformats.org/officeDocument/2006/relationships/slide" Target="slides/slide7.xml"/><Relationship Id="rId57" Type="http://schemas.openxmlformats.org/officeDocument/2006/relationships/font" Target="fonts/IBMPlexMonoSemiBold-boldItalic.fntdata"/><Relationship Id="rId12" Type="http://schemas.openxmlformats.org/officeDocument/2006/relationships/slide" Target="slides/slide6.xml"/><Relationship Id="rId56" Type="http://schemas.openxmlformats.org/officeDocument/2006/relationships/font" Target="fonts/IBMPlexMonoSemiBold-italic.fntdata"/><Relationship Id="rId15" Type="http://schemas.openxmlformats.org/officeDocument/2006/relationships/slide" Target="slides/slide9.xml"/><Relationship Id="rId59" Type="http://schemas.openxmlformats.org/officeDocument/2006/relationships/font" Target="fonts/IBMPlexMono-bold.fntdata"/><Relationship Id="rId14" Type="http://schemas.openxmlformats.org/officeDocument/2006/relationships/slide" Target="slides/slide8.xml"/><Relationship Id="rId58" Type="http://schemas.openxmlformats.org/officeDocument/2006/relationships/font" Target="fonts/IBMPlexMon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45cfdb858_1_7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3045cfdb858_1_7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45cfdb858_1_13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3045cfdb858_1_13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45cfdb858_1_13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045cfdb858_1_13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45cfdb858_1_14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045cfdb858_1_14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45cfdb858_1_14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045cfdb858_1_14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45cfdb858_1_15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045cfdb858_1_15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45cfdb858_1_16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045cfdb858_1_16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45cfdb858_1_16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3045cfdb858_1_167: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3" name="Google Shape;233;g3045cfdb858_1_167: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45cfdb858_1_17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045cfdb858_1_17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045cfdb858_1_17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045cfdb858_1_17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045cfdb858_1_18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3045cfdb858_1_18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45cfdb858_1_7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3045cfdb858_1_79: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3045cfdb858_1_79: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45cfdb858_1_1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045cfdb858_1_1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45cfdb858_1_19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045cfdb858_1_19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045cfdb858_1_20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045cfdb858_1_20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45cfdb858_1_20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045cfdb858_1_20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045cfdb858_1_21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045cfdb858_1_21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45cfdb858_1_22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045cfdb858_1_22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45cfdb858_1_22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045cfdb858_1_22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45cfdb858_1_23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045cfdb858_1_23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45cfdb858_1_23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3045cfdb858_1_23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045cfdb858_1_24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045cfdb858_1_24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45cfdb858_1_8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045cfdb858_1_8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045cfdb858_1_25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3045cfdb858_1_25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045cfdb858_1_25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3045cfdb858_1_25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45cfdb858_1_26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3045cfdb858_1_26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45cfdb858_1_26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045cfdb858_1_26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045cfdb858_1_27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3045cfdb858_1_27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045cfdb858_1_27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045cfdb858_1_27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45cfdb858_1_28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3045cfdb858_1_28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045cfdb858_1_2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045cfdb858_1_2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045cfdb858_1_29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045cfdb858_1_29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045cfdb858_1_30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3045cfdb858_1_30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45cfdb858_1_9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3045cfdb858_1_9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045cfdb858_1_30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045cfdb858_1_30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45cfdb858_1_31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045cfdb858_1_31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45cfdb858_1_31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045cfdb858_1_31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045cfdb858_1_32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045cfdb858_1_32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045cfdb858_1_32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3045cfdb858_1_32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045cfdb858_1_33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3045cfdb858_1_33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045cfdb858_1_34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3045cfdb858_1_340: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3045cfdb858_1_340: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45cfdb858_1_34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3045cfdb858_1_34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45cfdb858_1_9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045cfdb858_1_9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45cfdb858_1_10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3045cfdb858_1_103: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0" name="Google Shape;160;g3045cfdb858_1_103: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45cfdb858_1_11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045cfdb858_1_11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45cfdb858_1_11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3045cfdb858_1_11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045cfdb858_1_12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3045cfdb858_1_12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52" name="Shape 52"/>
        <p:cNvGrpSpPr/>
        <p:nvPr/>
      </p:nvGrpSpPr>
      <p:grpSpPr>
        <a:xfrm>
          <a:off x="0" y="0"/>
          <a:ext cx="0" cy="0"/>
          <a:chOff x="0" y="0"/>
          <a:chExt cx="0" cy="0"/>
        </a:xfrm>
      </p:grpSpPr>
      <p:sp>
        <p:nvSpPr>
          <p:cNvPr id="53" name="Google Shape;53;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marR="0" rtl="0" algn="ctr">
              <a:lnSpc>
                <a:spcPct val="90000"/>
              </a:lnSpc>
              <a:spcBef>
                <a:spcPts val="0"/>
              </a:spcBef>
              <a:spcAft>
                <a:spcPts val="0"/>
              </a:spcAft>
              <a:buClr>
                <a:srgbClr val="005493"/>
              </a:buClr>
              <a:buSzPts val="3600"/>
              <a:buFont typeface="IBM Plex Mono SemiBold"/>
              <a:buNone/>
              <a:defRPr b="0" i="0" sz="36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9" name="Google Shape;59;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60" name="Google Shape;60;p1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63" name="Shape 63"/>
        <p:cNvGrpSpPr/>
        <p:nvPr/>
      </p:nvGrpSpPr>
      <p:grpSpPr>
        <a:xfrm>
          <a:off x="0" y="0"/>
          <a:ext cx="0" cy="0"/>
          <a:chOff x="0" y="0"/>
          <a:chExt cx="0" cy="0"/>
        </a:xfrm>
      </p:grpSpPr>
      <p:sp>
        <p:nvSpPr>
          <p:cNvPr id="64" name="Google Shape;64;p1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8"/>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8" name="Google Shape;68;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19"/>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4" name="Google Shape;74;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6" name="Google Shape;76;p19"/>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 name="Google Shape;77;p19"/>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8" name="Google Shape;78;p1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20"/>
          <p:cNvSpPr txBox="1"/>
          <p:nvPr>
            <p:ph type="title"/>
          </p:nvPr>
        </p:nvSpPr>
        <p:spPr>
          <a:xfrm>
            <a:off x="629841"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1" name="Google Shape;81;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20"/>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Google Shape;86;p20"/>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21"/>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0" name="Google Shape;90;p21"/>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1" name="Google Shape;91;p21"/>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Google Shape;92;p2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2"/>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22"/>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6" name="Google Shape;96;p2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7" name="Shape 97"/>
        <p:cNvGrpSpPr/>
        <p:nvPr/>
      </p:nvGrpSpPr>
      <p:grpSpPr>
        <a:xfrm>
          <a:off x="0" y="0"/>
          <a:ext cx="0" cy="0"/>
          <a:chOff x="0" y="0"/>
          <a:chExt cx="0" cy="0"/>
        </a:xfrm>
      </p:grpSpPr>
      <p:sp>
        <p:nvSpPr>
          <p:cNvPr id="98" name="Google Shape;98;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9" name="Google Shape;99;p2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0" name="Google Shape;100;p2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1" name="Google Shape;101;p23"/>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2" name="Google Shape;102;p23"/>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4" name="Shape 104"/>
        <p:cNvGrpSpPr/>
        <p:nvPr/>
      </p:nvGrpSpPr>
      <p:grpSpPr>
        <a:xfrm>
          <a:off x="0" y="0"/>
          <a:ext cx="0" cy="0"/>
          <a:chOff x="0" y="0"/>
          <a:chExt cx="0" cy="0"/>
        </a:xfrm>
      </p:grpSpPr>
      <p:sp>
        <p:nvSpPr>
          <p:cNvPr id="105" name="Google Shape;105;p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 name="Google Shape;106;p24"/>
          <p:cNvSpPr/>
          <p:nvPr>
            <p:ph idx="2" type="pic"/>
          </p:nvPr>
        </p:nvSpPr>
        <p:spPr>
          <a:xfrm>
            <a:off x="3887391" y="740569"/>
            <a:ext cx="4629150" cy="3655219"/>
          </a:xfrm>
          <a:prstGeom prst="rect">
            <a:avLst/>
          </a:prstGeom>
          <a:noFill/>
          <a:ln>
            <a:noFill/>
          </a:ln>
        </p:spPr>
      </p:sp>
      <p:sp>
        <p:nvSpPr>
          <p:cNvPr id="107" name="Google Shape;107;p2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8" name="Google Shape;108;p24"/>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9" name="Google Shape;109;p2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1" name="Shape 111"/>
        <p:cNvGrpSpPr/>
        <p:nvPr/>
      </p:nvGrpSpPr>
      <p:grpSpPr>
        <a:xfrm>
          <a:off x="0" y="0"/>
          <a:ext cx="0" cy="0"/>
          <a:chOff x="0" y="0"/>
          <a:chExt cx="0" cy="0"/>
        </a:xfrm>
      </p:grpSpPr>
      <p:sp>
        <p:nvSpPr>
          <p:cNvPr id="112" name="Google Shape;112;p25"/>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3" name="Google Shape;113;p2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5"/>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5" name="Google Shape;115;p25"/>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 name="Google Shape;116;p2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7" name="Shape 117"/>
        <p:cNvGrpSpPr/>
        <p:nvPr/>
      </p:nvGrpSpPr>
      <p:grpSpPr>
        <a:xfrm>
          <a:off x="0" y="0"/>
          <a:ext cx="0" cy="0"/>
          <a:chOff x="0" y="0"/>
          <a:chExt cx="0" cy="0"/>
        </a:xfrm>
      </p:grpSpPr>
      <p:sp>
        <p:nvSpPr>
          <p:cNvPr id="118" name="Google Shape;118;p26"/>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9" name="Google Shape;119;p2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1" name="Google Shape;121;p2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2" name="Google Shape;122;p2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1C7DDB"/>
                </a:solidFill>
                <a:latin typeface="Arial"/>
                <a:ea typeface="Arial"/>
                <a:cs typeface="Arial"/>
                <a:sym typeface="Arial"/>
              </a:defRPr>
            </a:lvl1pPr>
            <a:lvl2pPr indent="0" lvl="1" marL="0" marR="0" rtl="0" algn="r">
              <a:spcBef>
                <a:spcPts val="0"/>
              </a:spcBef>
              <a:buNone/>
              <a:defRPr b="0" i="0" sz="1200" u="none" cap="none" strike="noStrike">
                <a:solidFill>
                  <a:srgbClr val="1C7DDB"/>
                </a:solidFill>
                <a:latin typeface="Arial"/>
                <a:ea typeface="Arial"/>
                <a:cs typeface="Arial"/>
                <a:sym typeface="Arial"/>
              </a:defRPr>
            </a:lvl2pPr>
            <a:lvl3pPr indent="0" lvl="2" marL="0" marR="0" rtl="0" algn="r">
              <a:spcBef>
                <a:spcPts val="0"/>
              </a:spcBef>
              <a:buNone/>
              <a:defRPr b="0" i="0" sz="1200" u="none" cap="none" strike="noStrike">
                <a:solidFill>
                  <a:srgbClr val="1C7DDB"/>
                </a:solidFill>
                <a:latin typeface="Arial"/>
                <a:ea typeface="Arial"/>
                <a:cs typeface="Arial"/>
                <a:sym typeface="Arial"/>
              </a:defRPr>
            </a:lvl3pPr>
            <a:lvl4pPr indent="0" lvl="3" marL="0" marR="0" rtl="0" algn="r">
              <a:spcBef>
                <a:spcPts val="0"/>
              </a:spcBef>
              <a:buNone/>
              <a:defRPr b="0" i="0" sz="1200" u="none" cap="none" strike="noStrike">
                <a:solidFill>
                  <a:srgbClr val="1C7DDB"/>
                </a:solidFill>
                <a:latin typeface="Arial"/>
                <a:ea typeface="Arial"/>
                <a:cs typeface="Arial"/>
                <a:sym typeface="Arial"/>
              </a:defRPr>
            </a:lvl4pPr>
            <a:lvl5pPr indent="0" lvl="4" marL="0" marR="0" rtl="0" algn="r">
              <a:spcBef>
                <a:spcPts val="0"/>
              </a:spcBef>
              <a:buNone/>
              <a:defRPr b="0" i="0" sz="1200" u="none" cap="none" strike="noStrike">
                <a:solidFill>
                  <a:srgbClr val="1C7DDB"/>
                </a:solidFill>
                <a:latin typeface="Arial"/>
                <a:ea typeface="Arial"/>
                <a:cs typeface="Arial"/>
                <a:sym typeface="Arial"/>
              </a:defRPr>
            </a:lvl5pPr>
            <a:lvl6pPr indent="0" lvl="5" marL="0" marR="0" rtl="0" algn="r">
              <a:spcBef>
                <a:spcPts val="0"/>
              </a:spcBef>
              <a:buNone/>
              <a:defRPr b="0" i="0" sz="1200" u="none" cap="none" strike="noStrike">
                <a:solidFill>
                  <a:srgbClr val="1C7DDB"/>
                </a:solidFill>
                <a:latin typeface="Arial"/>
                <a:ea typeface="Arial"/>
                <a:cs typeface="Arial"/>
                <a:sym typeface="Arial"/>
              </a:defRPr>
            </a:lvl6pPr>
            <a:lvl7pPr indent="0" lvl="6" marL="0" marR="0" rtl="0" algn="r">
              <a:spcBef>
                <a:spcPts val="0"/>
              </a:spcBef>
              <a:buNone/>
              <a:defRPr b="0" i="0" sz="1200" u="none" cap="none" strike="noStrike">
                <a:solidFill>
                  <a:srgbClr val="1C7DDB"/>
                </a:solidFill>
                <a:latin typeface="Arial"/>
                <a:ea typeface="Arial"/>
                <a:cs typeface="Arial"/>
                <a:sym typeface="Arial"/>
              </a:defRPr>
            </a:lvl7pPr>
            <a:lvl8pPr indent="0" lvl="7" marL="0" marR="0" rtl="0" algn="r">
              <a:spcBef>
                <a:spcPts val="0"/>
              </a:spcBef>
              <a:buNone/>
              <a:defRPr b="0" i="0" sz="1200" u="none" cap="none" strike="noStrike">
                <a:solidFill>
                  <a:srgbClr val="1C7DDB"/>
                </a:solidFill>
                <a:latin typeface="Arial"/>
                <a:ea typeface="Arial"/>
                <a:cs typeface="Arial"/>
                <a:sym typeface="Arial"/>
              </a:defRPr>
            </a:lvl8pPr>
            <a:lvl9pPr indent="0" lvl="8" marL="0" marR="0" rtl="0" algn="r">
              <a:spcBef>
                <a:spcPts val="0"/>
              </a:spcBef>
              <a:buNone/>
              <a:defRPr b="0" i="0" sz="12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hyperlink" Target="https://www.coursera.org/professional-certificates/ibm-data-science#instructors" TargetMode="External"/><Relationship Id="rId5" Type="http://schemas.openxmlformats.org/officeDocument/2006/relationships/hyperlink" Target="https://www.coursera.org/" TargetMode="External"/><Relationship Id="rId6" Type="http://schemas.openxmlformats.org/officeDocument/2006/relationships/hyperlink" Target="https://www.ibm.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7"/>
          <p:cNvSpPr txBox="1"/>
          <p:nvPr/>
        </p:nvSpPr>
        <p:spPr>
          <a:xfrm>
            <a:off x="666410" y="3426550"/>
            <a:ext cx="1885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lt2"/>
                </a:solidFill>
              </a:rPr>
              <a:t>Akshay Chame	</a:t>
            </a:r>
            <a:endParaRPr sz="1100"/>
          </a:p>
          <a:p>
            <a:pPr indent="0" lvl="0" marL="0" marR="0" rtl="0" algn="l">
              <a:spcBef>
                <a:spcPts val="0"/>
              </a:spcBef>
              <a:spcAft>
                <a:spcPts val="0"/>
              </a:spcAft>
              <a:buNone/>
            </a:pPr>
            <a:r>
              <a:rPr lang="en">
                <a:solidFill>
                  <a:schemeClr val="lt2"/>
                </a:solidFill>
              </a:rPr>
              <a:t>24-09-2024</a:t>
            </a:r>
            <a:endParaRPr sz="1100"/>
          </a:p>
        </p:txBody>
      </p:sp>
      <p:pic>
        <p:nvPicPr>
          <p:cNvPr descr="IBM Skills Network Logo - Horizontal-noai copy.png" id="128" name="Google Shape;128;p27"/>
          <p:cNvPicPr preferRelativeResize="0"/>
          <p:nvPr/>
        </p:nvPicPr>
        <p:blipFill rotWithShape="1">
          <a:blip r:embed="rId4">
            <a:alphaModFix/>
          </a:blip>
          <a:srcRect b="0" l="0" r="0" t="0"/>
          <a:stretch/>
        </p:blipFill>
        <p:spPr>
          <a:xfrm>
            <a:off x="667365" y="507621"/>
            <a:ext cx="1578077" cy="471887"/>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36"/>
          <p:cNvSpPr txBox="1"/>
          <p:nvPr>
            <p:ph idx="1" type="body"/>
          </p:nvPr>
        </p:nvSpPr>
        <p:spPr>
          <a:xfrm>
            <a:off x="325501" y="1099225"/>
            <a:ext cx="5549100" cy="3263400"/>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800"/>
              </a:spcBef>
              <a:spcAft>
                <a:spcPts val="0"/>
              </a:spcAft>
              <a:buClr>
                <a:schemeClr val="dk1"/>
              </a:buClr>
              <a:buSzPts val="2100"/>
              <a:buFont typeface="Arial"/>
              <a:buNone/>
            </a:pPr>
            <a:r>
              <a:rPr lang="en">
                <a:solidFill>
                  <a:srgbClr val="292929"/>
                </a:solidFill>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pad.True ASDS means the mission outcome was successfully landed on a drone ship False ASDS means the mission outcome was unsuccessfully landed on a drone ship. </a:t>
            </a:r>
            <a:endParaRPr>
              <a:solidFill>
                <a:srgbClr val="292929"/>
              </a:solidFill>
            </a:endParaRPr>
          </a:p>
          <a:p>
            <a:pPr indent="-38100" lvl="0" marL="177800" marR="0" rtl="0" algn="l">
              <a:lnSpc>
                <a:spcPct val="90000"/>
              </a:lnSpc>
              <a:spcBef>
                <a:spcPts val="800"/>
              </a:spcBef>
              <a:spcAft>
                <a:spcPts val="0"/>
              </a:spcAft>
              <a:buClr>
                <a:schemeClr val="dk1"/>
              </a:buClr>
              <a:buSzPts val="2100"/>
              <a:buFont typeface="Arial"/>
              <a:buNone/>
            </a:pPr>
            <a:r>
              <a:rPr lang="en">
                <a:solidFill>
                  <a:srgbClr val="292929"/>
                </a:solidFill>
              </a:rPr>
              <a:t>We mainly convert those outcomes into Training Labels with “1” means the booster successfully landed, “0” means it was unsuccessful.</a:t>
            </a:r>
            <a:endParaRPr sz="1800">
              <a:solidFill>
                <a:schemeClr val="dk1"/>
              </a:solidFill>
              <a:latin typeface="Calibri"/>
              <a:ea typeface="Calibri"/>
              <a:cs typeface="Calibri"/>
              <a:sym typeface="Calibri"/>
            </a:endParaRPr>
          </a:p>
        </p:txBody>
      </p:sp>
      <p:sp>
        <p:nvSpPr>
          <p:cNvPr id="193" name="Google Shape;193;p3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Wrangling</a:t>
            </a:r>
            <a:endParaRPr sz="1100"/>
          </a:p>
        </p:txBody>
      </p:sp>
      <p:pic>
        <p:nvPicPr>
          <p:cNvPr id="194" name="Google Shape;194;p36"/>
          <p:cNvPicPr preferRelativeResize="0"/>
          <p:nvPr/>
        </p:nvPicPr>
        <p:blipFill>
          <a:blip r:embed="rId4">
            <a:alphaModFix/>
          </a:blip>
          <a:stretch>
            <a:fillRect/>
          </a:stretch>
        </p:blipFill>
        <p:spPr>
          <a:xfrm>
            <a:off x="6099001" y="1176812"/>
            <a:ext cx="2771775" cy="2981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37"/>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Autofit/>
          </a:bodyPr>
          <a:lstStyle/>
          <a:p>
            <a:pPr indent="0" lvl="0" marL="139700" marR="0" rtl="0" algn="l">
              <a:lnSpc>
                <a:spcPct val="90000"/>
              </a:lnSpc>
              <a:spcBef>
                <a:spcPts val="800"/>
              </a:spcBef>
              <a:spcAft>
                <a:spcPts val="0"/>
              </a:spcAft>
              <a:buClr>
                <a:schemeClr val="dk1"/>
              </a:buClr>
              <a:buSzPts val="2100"/>
              <a:buFont typeface="Arial"/>
              <a:buNone/>
            </a:pPr>
            <a:r>
              <a:rPr b="1" lang="en" sz="1700">
                <a:solidFill>
                  <a:srgbClr val="292929"/>
                </a:solidFill>
              </a:rPr>
              <a:t>Charts were plotted:</a:t>
            </a:r>
            <a:endParaRPr b="1" sz="1700">
              <a:solidFill>
                <a:srgbClr val="292929"/>
              </a:solidFill>
            </a:endParaRPr>
          </a:p>
          <a:p>
            <a:pPr indent="-38100" lvl="0" marL="635000" marR="0" rtl="0" algn="l">
              <a:lnSpc>
                <a:spcPct val="90000"/>
              </a:lnSpc>
              <a:spcBef>
                <a:spcPts val="800"/>
              </a:spcBef>
              <a:spcAft>
                <a:spcPts val="0"/>
              </a:spcAft>
              <a:buClr>
                <a:schemeClr val="dk1"/>
              </a:buClr>
              <a:buSzPts val="2100"/>
              <a:buFont typeface="Arial"/>
              <a:buNone/>
            </a:pPr>
            <a:r>
              <a:rPr b="1" lang="en" sz="1700">
                <a:solidFill>
                  <a:srgbClr val="292929"/>
                </a:solidFill>
              </a:rPr>
              <a:t> </a:t>
            </a:r>
            <a:r>
              <a:rPr lang="en" sz="1700">
                <a:solidFill>
                  <a:srgbClr val="292929"/>
                </a:solidFill>
              </a:rPr>
              <a:t>Flight Number vs. Payload Mass, Flight Number vs. Launch Site, Payload Mass vs. Launch Site, Orbit Type vs. Success Rate, Flight Number vs. Orbit Type, Payload Mass vs Orbit Type and Success Rate Yearly Trend </a:t>
            </a:r>
            <a:endParaRPr sz="1700">
              <a:solidFill>
                <a:srgbClr val="292929"/>
              </a:solidFill>
            </a:endParaRPr>
          </a:p>
          <a:p>
            <a:pPr indent="-38100" lvl="0" marL="177800" marR="0" rtl="0" algn="l">
              <a:lnSpc>
                <a:spcPct val="90000"/>
              </a:lnSpc>
              <a:spcBef>
                <a:spcPts val="800"/>
              </a:spcBef>
              <a:spcAft>
                <a:spcPts val="0"/>
              </a:spcAft>
              <a:buClr>
                <a:schemeClr val="dk1"/>
              </a:buClr>
              <a:buSzPts val="2100"/>
              <a:buFont typeface="Arial"/>
              <a:buNone/>
            </a:pPr>
            <a:r>
              <a:rPr lang="en" sz="1700">
                <a:solidFill>
                  <a:srgbClr val="292929"/>
                </a:solidFill>
              </a:rPr>
              <a:t>Scatter plots show the relationship between variables. If a relationship exists, they could be used in machine learning model.</a:t>
            </a:r>
            <a:endParaRPr sz="1700">
              <a:solidFill>
                <a:srgbClr val="292929"/>
              </a:solidFill>
            </a:endParaRPr>
          </a:p>
          <a:p>
            <a:pPr indent="-38100" lvl="0" marL="177800" marR="0" rtl="0" algn="l">
              <a:lnSpc>
                <a:spcPct val="90000"/>
              </a:lnSpc>
              <a:spcBef>
                <a:spcPts val="800"/>
              </a:spcBef>
              <a:spcAft>
                <a:spcPts val="0"/>
              </a:spcAft>
              <a:buClr>
                <a:schemeClr val="dk1"/>
              </a:buClr>
              <a:buSzPts val="2100"/>
              <a:buFont typeface="Arial"/>
              <a:buNone/>
            </a:pPr>
            <a:r>
              <a:rPr lang="en" sz="1700">
                <a:solidFill>
                  <a:srgbClr val="292929"/>
                </a:solidFill>
              </a:rPr>
              <a:t> Bar charts show comparisons among discrete categories. The goal is to show the relationship between the specific categories being compared and a measured value.</a:t>
            </a:r>
            <a:endParaRPr sz="1700">
              <a:solidFill>
                <a:srgbClr val="292929"/>
              </a:solidFill>
            </a:endParaRPr>
          </a:p>
          <a:p>
            <a:pPr indent="-38100" lvl="0" marL="177800" marR="0" rtl="0" algn="l">
              <a:lnSpc>
                <a:spcPct val="90000"/>
              </a:lnSpc>
              <a:spcBef>
                <a:spcPts val="800"/>
              </a:spcBef>
              <a:spcAft>
                <a:spcPts val="0"/>
              </a:spcAft>
              <a:buClr>
                <a:schemeClr val="dk1"/>
              </a:buClr>
              <a:buSzPts val="2100"/>
              <a:buFont typeface="Arial"/>
              <a:buNone/>
            </a:pPr>
            <a:r>
              <a:rPr lang="en" sz="1700">
                <a:solidFill>
                  <a:srgbClr val="292929"/>
                </a:solidFill>
              </a:rPr>
              <a:t> Line charts show trends in data over time (time series)</a:t>
            </a:r>
            <a:endParaRPr sz="2100">
              <a:solidFill>
                <a:schemeClr val="dk1"/>
              </a:solidFill>
              <a:latin typeface="Calibri"/>
              <a:ea typeface="Calibri"/>
              <a:cs typeface="Calibri"/>
              <a:sym typeface="Calibri"/>
            </a:endParaRPr>
          </a:p>
        </p:txBody>
      </p:sp>
      <p:sp>
        <p:nvSpPr>
          <p:cNvPr id="201" name="Google Shape;201;p3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Data Visualization</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38"/>
          <p:cNvSpPr txBox="1"/>
          <p:nvPr>
            <p:ph idx="1" type="body"/>
          </p:nvPr>
        </p:nvSpPr>
        <p:spPr>
          <a:xfrm>
            <a:off x="577507" y="1035731"/>
            <a:ext cx="7309200" cy="3263400"/>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800"/>
              </a:spcBef>
              <a:spcAft>
                <a:spcPts val="0"/>
              </a:spcAft>
              <a:buClr>
                <a:schemeClr val="dk1"/>
              </a:buClr>
              <a:buSzPts val="2100"/>
              <a:buFont typeface="Arial"/>
              <a:buNone/>
            </a:pPr>
            <a:r>
              <a:rPr lang="en">
                <a:solidFill>
                  <a:srgbClr val="292929"/>
                </a:solidFill>
              </a:rPr>
              <a:t>Performed SQL queries:</a:t>
            </a:r>
            <a:endParaRPr>
              <a:solidFill>
                <a:srgbClr val="292929"/>
              </a:solidFill>
            </a:endParaRPr>
          </a:p>
          <a:p>
            <a:pPr indent="-317500" lvl="0" marL="457200" marR="0" rtl="0" algn="l">
              <a:lnSpc>
                <a:spcPct val="90000"/>
              </a:lnSpc>
              <a:spcBef>
                <a:spcPts val="800"/>
              </a:spcBef>
              <a:spcAft>
                <a:spcPts val="0"/>
              </a:spcAft>
              <a:buClr>
                <a:srgbClr val="292929"/>
              </a:buClr>
              <a:buSzPts val="1400"/>
              <a:buChar char="●"/>
            </a:pPr>
            <a:r>
              <a:rPr lang="en">
                <a:solidFill>
                  <a:srgbClr val="292929"/>
                </a:solidFill>
              </a:rPr>
              <a:t> Displaying the names of the unique launch sites in the space mission </a:t>
            </a:r>
            <a:endParaRPr>
              <a:solidFill>
                <a:srgbClr val="292929"/>
              </a:solidFill>
            </a:endParaRPr>
          </a:p>
          <a:p>
            <a:pPr indent="-317500" lvl="0" marL="457200" marR="0" rtl="0" algn="l">
              <a:lnSpc>
                <a:spcPct val="90000"/>
              </a:lnSpc>
              <a:spcBef>
                <a:spcPts val="0"/>
              </a:spcBef>
              <a:spcAft>
                <a:spcPts val="0"/>
              </a:spcAft>
              <a:buClr>
                <a:srgbClr val="292929"/>
              </a:buClr>
              <a:buSzPts val="1400"/>
              <a:buChar char="●"/>
            </a:pPr>
            <a:r>
              <a:rPr lang="en">
                <a:solidFill>
                  <a:srgbClr val="292929"/>
                </a:solidFill>
              </a:rPr>
              <a:t> Displaying 5 records where launch sites begin with the string ‘CCA'</a:t>
            </a:r>
            <a:endParaRPr>
              <a:solidFill>
                <a:srgbClr val="292929"/>
              </a:solidFill>
            </a:endParaRPr>
          </a:p>
          <a:p>
            <a:pPr indent="-317500" lvl="0" marL="457200" marR="0" rtl="0" algn="l">
              <a:lnSpc>
                <a:spcPct val="90000"/>
              </a:lnSpc>
              <a:spcBef>
                <a:spcPts val="0"/>
              </a:spcBef>
              <a:spcAft>
                <a:spcPts val="0"/>
              </a:spcAft>
              <a:buClr>
                <a:srgbClr val="292929"/>
              </a:buClr>
              <a:buSzPts val="1400"/>
              <a:buChar char="●"/>
            </a:pPr>
            <a:r>
              <a:rPr lang="en">
                <a:solidFill>
                  <a:srgbClr val="292929"/>
                </a:solidFill>
              </a:rPr>
              <a:t> Displaying the total payload mass carried by boosters launched by NASA (CRS) </a:t>
            </a:r>
            <a:endParaRPr>
              <a:solidFill>
                <a:srgbClr val="292929"/>
              </a:solidFill>
            </a:endParaRPr>
          </a:p>
          <a:p>
            <a:pPr indent="-317500" lvl="0" marL="457200" marR="0" rtl="0" algn="l">
              <a:lnSpc>
                <a:spcPct val="90000"/>
              </a:lnSpc>
              <a:spcBef>
                <a:spcPts val="0"/>
              </a:spcBef>
              <a:spcAft>
                <a:spcPts val="0"/>
              </a:spcAft>
              <a:buClr>
                <a:srgbClr val="292929"/>
              </a:buClr>
              <a:buSzPts val="1400"/>
              <a:buChar char="●"/>
            </a:pPr>
            <a:r>
              <a:rPr lang="en">
                <a:solidFill>
                  <a:srgbClr val="292929"/>
                </a:solidFill>
              </a:rPr>
              <a:t> Displaying average payload mass carried by booster version F9 v1.1 </a:t>
            </a:r>
            <a:endParaRPr>
              <a:solidFill>
                <a:srgbClr val="292929"/>
              </a:solidFill>
            </a:endParaRPr>
          </a:p>
          <a:p>
            <a:pPr indent="-317500" lvl="0" marL="457200" marR="0" rtl="0" algn="l">
              <a:lnSpc>
                <a:spcPct val="90000"/>
              </a:lnSpc>
              <a:spcBef>
                <a:spcPts val="0"/>
              </a:spcBef>
              <a:spcAft>
                <a:spcPts val="0"/>
              </a:spcAft>
              <a:buClr>
                <a:srgbClr val="292929"/>
              </a:buClr>
              <a:buSzPts val="1400"/>
              <a:buChar char="●"/>
            </a:pPr>
            <a:r>
              <a:rPr lang="en">
                <a:solidFill>
                  <a:srgbClr val="292929"/>
                </a:solidFill>
              </a:rPr>
              <a:t> Listing the date when the first successful landing outcome in ground pad was   achieved </a:t>
            </a:r>
            <a:endParaRPr>
              <a:solidFill>
                <a:srgbClr val="292929"/>
              </a:solidFill>
            </a:endParaRPr>
          </a:p>
          <a:p>
            <a:pPr indent="-317500" lvl="0" marL="457200" marR="0" rtl="0" algn="l">
              <a:lnSpc>
                <a:spcPct val="90000"/>
              </a:lnSpc>
              <a:spcBef>
                <a:spcPts val="0"/>
              </a:spcBef>
              <a:spcAft>
                <a:spcPts val="0"/>
              </a:spcAft>
              <a:buClr>
                <a:srgbClr val="292929"/>
              </a:buClr>
              <a:buSzPts val="1400"/>
              <a:buChar char="●"/>
            </a:pPr>
            <a:r>
              <a:rPr lang="en">
                <a:solidFill>
                  <a:srgbClr val="292929"/>
                </a:solidFill>
              </a:rPr>
              <a:t> Listing the names of the boosters which have success in drone ship and have payload mass greater than 4000 but less than 6000</a:t>
            </a:r>
            <a:endParaRPr>
              <a:solidFill>
                <a:srgbClr val="292929"/>
              </a:solidFill>
            </a:endParaRPr>
          </a:p>
          <a:p>
            <a:pPr indent="-317500" lvl="0" marL="457200" marR="0" rtl="0" algn="l">
              <a:lnSpc>
                <a:spcPct val="90000"/>
              </a:lnSpc>
              <a:spcBef>
                <a:spcPts val="0"/>
              </a:spcBef>
              <a:spcAft>
                <a:spcPts val="0"/>
              </a:spcAft>
              <a:buClr>
                <a:srgbClr val="292929"/>
              </a:buClr>
              <a:buSzPts val="1400"/>
              <a:buChar char="●"/>
            </a:pPr>
            <a:r>
              <a:rPr lang="en">
                <a:solidFill>
                  <a:srgbClr val="292929"/>
                </a:solidFill>
              </a:rPr>
              <a:t> Listing the total number of successful and failure mission outcomes </a:t>
            </a:r>
            <a:endParaRPr>
              <a:solidFill>
                <a:srgbClr val="292929"/>
              </a:solidFill>
            </a:endParaRPr>
          </a:p>
          <a:p>
            <a:pPr indent="-317500" lvl="0" marL="457200" marR="0" rtl="0" algn="l">
              <a:lnSpc>
                <a:spcPct val="90000"/>
              </a:lnSpc>
              <a:spcBef>
                <a:spcPts val="0"/>
              </a:spcBef>
              <a:spcAft>
                <a:spcPts val="0"/>
              </a:spcAft>
              <a:buClr>
                <a:srgbClr val="292929"/>
              </a:buClr>
              <a:buSzPts val="1400"/>
              <a:buChar char="●"/>
            </a:pPr>
            <a:r>
              <a:rPr lang="en">
                <a:solidFill>
                  <a:srgbClr val="292929"/>
                </a:solidFill>
              </a:rPr>
              <a:t>Listing the names of the booster versions which have carried the maximum payload mass</a:t>
            </a:r>
            <a:endParaRPr>
              <a:solidFill>
                <a:srgbClr val="292929"/>
              </a:solidFill>
            </a:endParaRPr>
          </a:p>
          <a:p>
            <a:pPr indent="-317500" lvl="0" marL="457200" marR="0" rtl="0" algn="l">
              <a:lnSpc>
                <a:spcPct val="90000"/>
              </a:lnSpc>
              <a:spcBef>
                <a:spcPts val="0"/>
              </a:spcBef>
              <a:spcAft>
                <a:spcPts val="0"/>
              </a:spcAft>
              <a:buClr>
                <a:srgbClr val="292929"/>
              </a:buClr>
              <a:buSzPts val="1400"/>
              <a:buChar char="●"/>
            </a:pPr>
            <a:r>
              <a:rPr lang="en">
                <a:solidFill>
                  <a:srgbClr val="292929"/>
                </a:solidFill>
              </a:rPr>
              <a:t>Listing the failed landing outcomes in drone ship, their booster versions and launch site names for the months in year 2015</a:t>
            </a:r>
            <a:endParaRPr sz="1800">
              <a:solidFill>
                <a:schemeClr val="dk1"/>
              </a:solidFill>
              <a:latin typeface="Calibri"/>
              <a:ea typeface="Calibri"/>
              <a:cs typeface="Calibri"/>
              <a:sym typeface="Calibri"/>
            </a:endParaRPr>
          </a:p>
        </p:txBody>
      </p:sp>
      <p:sp>
        <p:nvSpPr>
          <p:cNvPr id="208" name="Google Shape;208;p3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SQL</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39"/>
          <p:cNvSpPr txBox="1"/>
          <p:nvPr>
            <p:ph idx="1" type="body"/>
          </p:nvPr>
        </p:nvSpPr>
        <p:spPr>
          <a:xfrm>
            <a:off x="628650" y="1406290"/>
            <a:ext cx="7886700" cy="3263504"/>
          </a:xfrm>
          <a:prstGeom prst="rect">
            <a:avLst/>
          </a:prstGeom>
          <a:noFill/>
          <a:ln>
            <a:noFill/>
          </a:ln>
        </p:spPr>
        <p:txBody>
          <a:bodyPr anchorCtr="0" anchor="t" bIns="34275" lIns="68575" spcFirstLastPara="1" rIns="68575" wrap="square" tIns="34275">
            <a:normAutofit fontScale="92500" lnSpcReduction="20000"/>
          </a:bodyPr>
          <a:lstStyle/>
          <a:p>
            <a:pPr indent="-38100" lvl="0" marL="177800" marR="0" rtl="0" algn="just">
              <a:lnSpc>
                <a:spcPct val="90000"/>
              </a:lnSpc>
              <a:spcBef>
                <a:spcPts val="800"/>
              </a:spcBef>
              <a:spcAft>
                <a:spcPts val="0"/>
              </a:spcAft>
              <a:buClr>
                <a:schemeClr val="dk1"/>
              </a:buClr>
              <a:buSzPct val="123529"/>
              <a:buFont typeface="Arial"/>
              <a:buNone/>
            </a:pPr>
            <a:r>
              <a:rPr b="1" lang="en" sz="1700">
                <a:solidFill>
                  <a:srgbClr val="292929"/>
                </a:solidFill>
              </a:rPr>
              <a:t>Markers of all Launch Sites: </a:t>
            </a:r>
            <a:endParaRPr b="1" sz="1700">
              <a:solidFill>
                <a:srgbClr val="292929"/>
              </a:solidFill>
            </a:endParaRPr>
          </a:p>
          <a:p>
            <a:pPr indent="-328453" lvl="0" marL="457200" marR="0" rtl="0" algn="just">
              <a:lnSpc>
                <a:spcPct val="90000"/>
              </a:lnSpc>
              <a:spcBef>
                <a:spcPts val="800"/>
              </a:spcBef>
              <a:spcAft>
                <a:spcPts val="0"/>
              </a:spcAft>
              <a:buClr>
                <a:srgbClr val="292929"/>
              </a:buClr>
              <a:buSzPct val="100000"/>
              <a:buChar char="●"/>
            </a:pPr>
            <a:r>
              <a:rPr lang="en" sz="1700">
                <a:solidFill>
                  <a:srgbClr val="292929"/>
                </a:solidFill>
              </a:rPr>
              <a:t> </a:t>
            </a:r>
            <a:r>
              <a:rPr lang="en" sz="1700">
                <a:solidFill>
                  <a:srgbClr val="292929"/>
                </a:solidFill>
              </a:rPr>
              <a:t>Added Marker with Circle, Popup Label and Text Label of NASA Johnson Space Center using its latitude and longitude coordinates as a start location.</a:t>
            </a:r>
            <a:endParaRPr sz="1700">
              <a:solidFill>
                <a:srgbClr val="292929"/>
              </a:solidFill>
            </a:endParaRPr>
          </a:p>
          <a:p>
            <a:pPr indent="0" lvl="0" marL="457200" marR="0" rtl="0" algn="just">
              <a:lnSpc>
                <a:spcPct val="90000"/>
              </a:lnSpc>
              <a:spcBef>
                <a:spcPts val="800"/>
              </a:spcBef>
              <a:spcAft>
                <a:spcPts val="0"/>
              </a:spcAft>
              <a:buNone/>
            </a:pPr>
            <a:r>
              <a:rPr lang="en" sz="1700">
                <a:solidFill>
                  <a:srgbClr val="292929"/>
                </a:solidFill>
              </a:rPr>
              <a:t> </a:t>
            </a:r>
            <a:endParaRPr sz="1700">
              <a:solidFill>
                <a:srgbClr val="292929"/>
              </a:solidFill>
            </a:endParaRPr>
          </a:p>
          <a:p>
            <a:pPr indent="-328453" lvl="0" marL="457200" marR="0" rtl="0" algn="just">
              <a:lnSpc>
                <a:spcPct val="90000"/>
              </a:lnSpc>
              <a:spcBef>
                <a:spcPts val="800"/>
              </a:spcBef>
              <a:spcAft>
                <a:spcPts val="0"/>
              </a:spcAft>
              <a:buClr>
                <a:srgbClr val="292929"/>
              </a:buClr>
              <a:buSzPct val="100000"/>
              <a:buChar char="●"/>
            </a:pPr>
            <a:r>
              <a:rPr lang="en" sz="1700">
                <a:solidFill>
                  <a:srgbClr val="292929"/>
                </a:solidFill>
              </a:rPr>
              <a:t>Added Markers with Circle, Popup Label and Text Label of all Launch Sites using their latitude and longitude coordinates to show their geographical locations and proximity to Equator and coasts.</a:t>
            </a:r>
            <a:r>
              <a:rPr lang="en" sz="1700">
                <a:solidFill>
                  <a:srgbClr val="292929"/>
                </a:solidFill>
              </a:rPr>
              <a:t> </a:t>
            </a:r>
            <a:endParaRPr sz="1700">
              <a:solidFill>
                <a:srgbClr val="292929"/>
              </a:solidFill>
            </a:endParaRPr>
          </a:p>
          <a:p>
            <a:pPr indent="0" lvl="0" marL="0" marR="0" rtl="0" algn="just">
              <a:lnSpc>
                <a:spcPct val="90000"/>
              </a:lnSpc>
              <a:spcBef>
                <a:spcPts val="800"/>
              </a:spcBef>
              <a:spcAft>
                <a:spcPts val="0"/>
              </a:spcAft>
              <a:buNone/>
            </a:pPr>
            <a:r>
              <a:rPr b="1" lang="en" sz="1700">
                <a:solidFill>
                  <a:srgbClr val="292929"/>
                </a:solidFill>
              </a:rPr>
              <a:t>Coloured Markers of the launch outcomes for each Launch Site: -</a:t>
            </a:r>
            <a:endParaRPr b="1" sz="1700">
              <a:solidFill>
                <a:srgbClr val="292929"/>
              </a:solidFill>
            </a:endParaRPr>
          </a:p>
          <a:p>
            <a:pPr indent="-328453" lvl="0" marL="457200" marR="0" rtl="0" algn="just">
              <a:lnSpc>
                <a:spcPct val="90000"/>
              </a:lnSpc>
              <a:spcBef>
                <a:spcPts val="800"/>
              </a:spcBef>
              <a:spcAft>
                <a:spcPts val="0"/>
              </a:spcAft>
              <a:buClr>
                <a:srgbClr val="292929"/>
              </a:buClr>
              <a:buSzPct val="100000"/>
              <a:buChar char="●"/>
            </a:pPr>
            <a:r>
              <a:rPr lang="en" sz="1700">
                <a:solidFill>
                  <a:srgbClr val="292929"/>
                </a:solidFill>
              </a:rPr>
              <a:t>     Added coloured Markers of success (Green) and failed (Red) launches using Marker Cluster to identify which launch sites have relatively high success rates. </a:t>
            </a:r>
            <a:endParaRPr sz="1700">
              <a:solidFill>
                <a:srgbClr val="292929"/>
              </a:solidFill>
            </a:endParaRPr>
          </a:p>
          <a:p>
            <a:pPr indent="0" lvl="0" marL="0" marR="0" rtl="0" algn="just">
              <a:lnSpc>
                <a:spcPct val="90000"/>
              </a:lnSpc>
              <a:spcBef>
                <a:spcPts val="800"/>
              </a:spcBef>
              <a:spcAft>
                <a:spcPts val="0"/>
              </a:spcAft>
              <a:buNone/>
            </a:pPr>
            <a:r>
              <a:rPr b="1" lang="en" sz="1700">
                <a:solidFill>
                  <a:srgbClr val="292929"/>
                </a:solidFill>
              </a:rPr>
              <a:t>Distances between a Launch Site to its proximities:</a:t>
            </a:r>
            <a:r>
              <a:rPr lang="en" sz="1700">
                <a:solidFill>
                  <a:srgbClr val="292929"/>
                </a:solidFill>
              </a:rPr>
              <a:t> </a:t>
            </a:r>
            <a:endParaRPr sz="1700">
              <a:solidFill>
                <a:srgbClr val="292929"/>
              </a:solidFill>
            </a:endParaRPr>
          </a:p>
          <a:p>
            <a:pPr indent="-328453" lvl="0" marL="457200" marR="0" rtl="0" algn="just">
              <a:lnSpc>
                <a:spcPct val="90000"/>
              </a:lnSpc>
              <a:spcBef>
                <a:spcPts val="800"/>
              </a:spcBef>
              <a:spcAft>
                <a:spcPts val="0"/>
              </a:spcAft>
              <a:buClr>
                <a:srgbClr val="292929"/>
              </a:buClr>
              <a:buSzPct val="100000"/>
              <a:buChar char="●"/>
            </a:pPr>
            <a:r>
              <a:rPr lang="en" sz="1700">
                <a:solidFill>
                  <a:srgbClr val="292929"/>
                </a:solidFill>
              </a:rPr>
              <a:t>Added coloured Lines to show distances between the Launch Site KSC LC-39A (as an example) and its proximities like Railway, Highway, Coastline and Closest City</a:t>
            </a:r>
            <a:endParaRPr sz="2100">
              <a:solidFill>
                <a:schemeClr val="dk1"/>
              </a:solidFill>
              <a:latin typeface="Calibri"/>
              <a:ea typeface="Calibri"/>
              <a:cs typeface="Calibri"/>
              <a:sym typeface="Calibri"/>
            </a:endParaRPr>
          </a:p>
        </p:txBody>
      </p:sp>
      <p:sp>
        <p:nvSpPr>
          <p:cNvPr id="215" name="Google Shape;215;p3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an Interactive Map with Folium</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4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40"/>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a:bodyPr>
          <a:lstStyle/>
          <a:p>
            <a:pPr indent="-336550" lvl="0" marL="457200" marR="0" rtl="0" algn="l">
              <a:lnSpc>
                <a:spcPct val="90000"/>
              </a:lnSpc>
              <a:spcBef>
                <a:spcPts val="800"/>
              </a:spcBef>
              <a:spcAft>
                <a:spcPts val="0"/>
              </a:spcAft>
              <a:buClr>
                <a:srgbClr val="292929"/>
              </a:buClr>
              <a:buSzPts val="1700"/>
              <a:buChar char="●"/>
            </a:pPr>
            <a:r>
              <a:rPr b="1" lang="en" sz="1700">
                <a:solidFill>
                  <a:srgbClr val="292929"/>
                </a:solidFill>
              </a:rPr>
              <a:t> Launch Sites Dropdown List:</a:t>
            </a:r>
            <a:r>
              <a:rPr lang="en" sz="1700">
                <a:solidFill>
                  <a:srgbClr val="292929"/>
                </a:solidFill>
              </a:rPr>
              <a:t> - Added a dropdown list to enable Launch Site selection. </a:t>
            </a:r>
            <a:endParaRPr sz="1700">
              <a:solidFill>
                <a:srgbClr val="292929"/>
              </a:solidFill>
            </a:endParaRPr>
          </a:p>
          <a:p>
            <a:pPr indent="-336550" lvl="0" marL="457200" marR="0" rtl="0" algn="l">
              <a:lnSpc>
                <a:spcPct val="90000"/>
              </a:lnSpc>
              <a:spcBef>
                <a:spcPts val="0"/>
              </a:spcBef>
              <a:spcAft>
                <a:spcPts val="0"/>
              </a:spcAft>
              <a:buClr>
                <a:srgbClr val="292929"/>
              </a:buClr>
              <a:buSzPts val="1700"/>
              <a:buChar char="●"/>
            </a:pPr>
            <a:r>
              <a:rPr b="1" lang="en" sz="1700">
                <a:solidFill>
                  <a:srgbClr val="292929"/>
                </a:solidFill>
              </a:rPr>
              <a:t>Pie Chart showing Success Launches (All Sites/Certain Site): </a:t>
            </a:r>
            <a:r>
              <a:rPr lang="en" sz="1700">
                <a:solidFill>
                  <a:srgbClr val="292929"/>
                </a:solidFill>
              </a:rPr>
              <a:t>- Added a pie chart to show the total successful launches count for all sites and the Success vs. Failed counts for the site, if a specific Launch Site was selected. </a:t>
            </a:r>
            <a:endParaRPr sz="1700">
              <a:solidFill>
                <a:srgbClr val="292929"/>
              </a:solidFill>
            </a:endParaRPr>
          </a:p>
          <a:p>
            <a:pPr indent="-336550" lvl="0" marL="457200" marR="0" rtl="0" algn="l">
              <a:lnSpc>
                <a:spcPct val="90000"/>
              </a:lnSpc>
              <a:spcBef>
                <a:spcPts val="0"/>
              </a:spcBef>
              <a:spcAft>
                <a:spcPts val="0"/>
              </a:spcAft>
              <a:buClr>
                <a:srgbClr val="292929"/>
              </a:buClr>
              <a:buSzPts val="1700"/>
              <a:buChar char="●"/>
            </a:pPr>
            <a:r>
              <a:rPr b="1" lang="en" sz="1700">
                <a:solidFill>
                  <a:srgbClr val="292929"/>
                </a:solidFill>
              </a:rPr>
              <a:t>Slider of Payload Mass Range: -</a:t>
            </a:r>
            <a:r>
              <a:rPr lang="en" sz="1700">
                <a:solidFill>
                  <a:srgbClr val="292929"/>
                </a:solidFill>
              </a:rPr>
              <a:t> Added a slider to select Payload range. Scatter Chart of Payload Mass vs. Success Rate for the different</a:t>
            </a:r>
            <a:endParaRPr sz="1700">
              <a:solidFill>
                <a:srgbClr val="292929"/>
              </a:solidFill>
            </a:endParaRPr>
          </a:p>
          <a:p>
            <a:pPr indent="-336550" lvl="0" marL="457200" marR="0" rtl="0" algn="l">
              <a:lnSpc>
                <a:spcPct val="90000"/>
              </a:lnSpc>
              <a:spcBef>
                <a:spcPts val="0"/>
              </a:spcBef>
              <a:spcAft>
                <a:spcPts val="0"/>
              </a:spcAft>
              <a:buClr>
                <a:srgbClr val="292929"/>
              </a:buClr>
              <a:buSzPts val="1700"/>
              <a:buChar char="●"/>
            </a:pPr>
            <a:r>
              <a:rPr lang="en" sz="1700">
                <a:solidFill>
                  <a:srgbClr val="292929"/>
                </a:solidFill>
              </a:rPr>
              <a:t> </a:t>
            </a:r>
            <a:r>
              <a:rPr b="1" lang="en" sz="1700">
                <a:solidFill>
                  <a:srgbClr val="292929"/>
                </a:solidFill>
              </a:rPr>
              <a:t>Booster Versions: -</a:t>
            </a:r>
            <a:r>
              <a:rPr lang="en" sz="1700">
                <a:solidFill>
                  <a:srgbClr val="292929"/>
                </a:solidFill>
              </a:rPr>
              <a:t> Added a scatter chart to show the correlation between Payload and Launch Succes</a:t>
            </a:r>
            <a:endParaRPr sz="2100">
              <a:solidFill>
                <a:schemeClr val="dk1"/>
              </a:solidFill>
              <a:latin typeface="Calibri"/>
              <a:ea typeface="Calibri"/>
              <a:cs typeface="Calibri"/>
              <a:sym typeface="Calibri"/>
            </a:endParaRPr>
          </a:p>
        </p:txBody>
      </p:sp>
      <p:sp>
        <p:nvSpPr>
          <p:cNvPr id="222" name="Google Shape;222;p4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 Dashboard with Plotly Dash</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4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4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Predictive Analysis (Classification)</a:t>
            </a:r>
            <a:endParaRPr sz="1100"/>
          </a:p>
        </p:txBody>
      </p:sp>
      <p:pic>
        <p:nvPicPr>
          <p:cNvPr id="229" name="Google Shape;229;p41"/>
          <p:cNvPicPr preferRelativeResize="0"/>
          <p:nvPr/>
        </p:nvPicPr>
        <p:blipFill>
          <a:blip r:embed="rId4">
            <a:alphaModFix/>
          </a:blip>
          <a:stretch>
            <a:fillRect/>
          </a:stretch>
        </p:blipFill>
        <p:spPr>
          <a:xfrm>
            <a:off x="577500" y="1145050"/>
            <a:ext cx="7663800" cy="33741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42"/>
          <p:cNvSpPr txBox="1"/>
          <p:nvPr/>
        </p:nvSpPr>
        <p:spPr>
          <a:xfrm>
            <a:off x="630844" y="1355503"/>
            <a:ext cx="5301544" cy="1216247"/>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Exploratory data analysis 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Interactive analytics demo in screenshots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Predictive analysis results</a:t>
            </a:r>
            <a:endParaRPr sz="1100"/>
          </a:p>
          <a:p>
            <a:pPr indent="-88900" lvl="1" marL="5207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a:p>
            <a:pPr indent="0" lvl="1" marL="3429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p:txBody>
      </p:sp>
      <p:sp>
        <p:nvSpPr>
          <p:cNvPr id="236" name="Google Shape;236;p4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4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Results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43"/>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2</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4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Launch Site</a:t>
            </a:r>
            <a:endParaRPr sz="3000">
              <a:solidFill>
                <a:srgbClr val="0B49CB"/>
              </a:solidFill>
              <a:latin typeface="IBM Plex Mono SemiBold"/>
              <a:ea typeface="IBM Plex Mono SemiBold"/>
              <a:cs typeface="IBM Plex Mono SemiBold"/>
              <a:sym typeface="IBM Plex Mono SemiBold"/>
            </a:endParaRPr>
          </a:p>
        </p:txBody>
      </p:sp>
      <p:pic>
        <p:nvPicPr>
          <p:cNvPr id="249" name="Google Shape;249;p44"/>
          <p:cNvPicPr preferRelativeResize="0"/>
          <p:nvPr/>
        </p:nvPicPr>
        <p:blipFill>
          <a:blip r:embed="rId4">
            <a:alphaModFix/>
          </a:blip>
          <a:stretch>
            <a:fillRect/>
          </a:stretch>
        </p:blipFill>
        <p:spPr>
          <a:xfrm>
            <a:off x="692400" y="1256174"/>
            <a:ext cx="6810375" cy="1466850"/>
          </a:xfrm>
          <a:prstGeom prst="rect">
            <a:avLst/>
          </a:prstGeom>
          <a:noFill/>
          <a:ln>
            <a:noFill/>
          </a:ln>
        </p:spPr>
      </p:pic>
      <p:sp>
        <p:nvSpPr>
          <p:cNvPr id="250" name="Google Shape;250;p44"/>
          <p:cNvSpPr txBox="1"/>
          <p:nvPr/>
        </p:nvSpPr>
        <p:spPr>
          <a:xfrm>
            <a:off x="360000" y="3163425"/>
            <a:ext cx="788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Explanation: </a:t>
            </a:r>
            <a:endParaRPr b="1"/>
          </a:p>
          <a:p>
            <a:pPr indent="0" lvl="0" marL="0" rtl="0" algn="l">
              <a:spcBef>
                <a:spcPts val="0"/>
              </a:spcBef>
              <a:spcAft>
                <a:spcPts val="0"/>
              </a:spcAft>
              <a:buNone/>
            </a:pPr>
            <a:r>
              <a:rPr lang="en"/>
              <a:t>• The earliest flights all failed while the latest flights all succeeded. </a:t>
            </a:r>
            <a:endParaRPr/>
          </a:p>
          <a:p>
            <a:pPr indent="0" lvl="0" marL="0" rtl="0" algn="l">
              <a:spcBef>
                <a:spcPts val="0"/>
              </a:spcBef>
              <a:spcAft>
                <a:spcPts val="0"/>
              </a:spcAft>
              <a:buNone/>
            </a:pPr>
            <a:r>
              <a:rPr lang="en"/>
              <a:t>• The CCAFS SLC 40 launch site has about a half of all launches. </a:t>
            </a:r>
            <a:endParaRPr/>
          </a:p>
          <a:p>
            <a:pPr indent="0" lvl="0" marL="0" rtl="0" algn="l">
              <a:spcBef>
                <a:spcPts val="0"/>
              </a:spcBef>
              <a:spcAft>
                <a:spcPts val="0"/>
              </a:spcAft>
              <a:buNone/>
            </a:pPr>
            <a:r>
              <a:rPr lang="en"/>
              <a:t>• VAFB SLC 4E and KSC LC 39A have higher success rates.</a:t>
            </a:r>
            <a:endParaRPr/>
          </a:p>
          <a:p>
            <a:pPr indent="0" lvl="0" marL="0" rtl="0" algn="l">
              <a:spcBef>
                <a:spcPts val="0"/>
              </a:spcBef>
              <a:spcAft>
                <a:spcPts val="0"/>
              </a:spcAft>
              <a:buNone/>
            </a:pPr>
            <a:r>
              <a:rPr lang="en"/>
              <a:t> • It can be assumed that each new launch has a higher rate of success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4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4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Payload vs. Launch Site</a:t>
            </a:r>
            <a:endParaRPr sz="1100"/>
          </a:p>
        </p:txBody>
      </p:sp>
      <p:pic>
        <p:nvPicPr>
          <p:cNvPr id="257" name="Google Shape;257;p45"/>
          <p:cNvPicPr preferRelativeResize="0"/>
          <p:nvPr/>
        </p:nvPicPr>
        <p:blipFill>
          <a:blip r:embed="rId4">
            <a:alphaModFix/>
          </a:blip>
          <a:stretch>
            <a:fillRect/>
          </a:stretch>
        </p:blipFill>
        <p:spPr>
          <a:xfrm>
            <a:off x="962400" y="1292174"/>
            <a:ext cx="6838950" cy="1495425"/>
          </a:xfrm>
          <a:prstGeom prst="rect">
            <a:avLst/>
          </a:prstGeom>
          <a:noFill/>
          <a:ln>
            <a:noFill/>
          </a:ln>
        </p:spPr>
      </p:pic>
      <p:sp>
        <p:nvSpPr>
          <p:cNvPr id="258" name="Google Shape;258;p45"/>
          <p:cNvSpPr txBox="1"/>
          <p:nvPr/>
        </p:nvSpPr>
        <p:spPr>
          <a:xfrm>
            <a:off x="216000" y="3024000"/>
            <a:ext cx="788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Explanation:</a:t>
            </a:r>
            <a:endParaRPr b="1"/>
          </a:p>
          <a:p>
            <a:pPr indent="0" lvl="0" marL="0" rtl="0" algn="l">
              <a:spcBef>
                <a:spcPts val="0"/>
              </a:spcBef>
              <a:spcAft>
                <a:spcPts val="0"/>
              </a:spcAft>
              <a:buNone/>
            </a:pPr>
            <a:r>
              <a:rPr lang="en"/>
              <a:t> • For every launch site the higher the payload mass, the higher the success rate.</a:t>
            </a:r>
            <a:endParaRPr/>
          </a:p>
          <a:p>
            <a:pPr indent="0" lvl="0" marL="0" rtl="0" algn="l">
              <a:spcBef>
                <a:spcPts val="0"/>
              </a:spcBef>
              <a:spcAft>
                <a:spcPts val="0"/>
              </a:spcAft>
              <a:buNone/>
            </a:pPr>
            <a:r>
              <a:rPr lang="en"/>
              <a:t> • Most of the launches with payload mass over 7000 kg were successful.</a:t>
            </a:r>
            <a:endParaRPr/>
          </a:p>
          <a:p>
            <a:pPr indent="0" lvl="0" marL="0" rtl="0" algn="l">
              <a:spcBef>
                <a:spcPts val="0"/>
              </a:spcBef>
              <a:spcAft>
                <a:spcPts val="0"/>
              </a:spcAft>
              <a:buNone/>
            </a:pPr>
            <a:r>
              <a:rPr lang="en"/>
              <a:t> • KSC LC 39A has a 100% success rate for payload mass under 5500 kg too.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8"/>
          <p:cNvSpPr txBox="1"/>
          <p:nvPr/>
        </p:nvSpPr>
        <p:spPr>
          <a:xfrm>
            <a:off x="719023" y="1584930"/>
            <a:ext cx="3875315" cy="2490618"/>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Executive Summary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Introduction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Methodology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Conclusion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Appendix</a:t>
            </a:r>
            <a:endParaRPr sz="1100"/>
          </a:p>
        </p:txBody>
      </p:sp>
      <p:sp>
        <p:nvSpPr>
          <p:cNvPr id="136" name="Google Shape;136;p2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Outline</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4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46"/>
          <p:cNvSpPr txBox="1"/>
          <p:nvPr>
            <p:ph idx="1" type="body"/>
          </p:nvPr>
        </p:nvSpPr>
        <p:spPr>
          <a:xfrm>
            <a:off x="577508" y="1561585"/>
            <a:ext cx="2949179" cy="2858691"/>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Explanation: </a:t>
            </a:r>
            <a:endParaRPr sz="1700">
              <a:solidFill>
                <a:srgbClr val="292929"/>
              </a:solidFill>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 Orbits with 100% success rate: - ES-L1, GEO, HEO, SSO • Orbits with 0% success rate: - SO </a:t>
            </a:r>
            <a:endParaRPr sz="1700">
              <a:solidFill>
                <a:srgbClr val="292929"/>
              </a:solidFill>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 Orbits with success rate between 50% and 85%: - GTO, ISS, LEO, MEO, PO </a:t>
            </a:r>
            <a:endParaRPr sz="1100"/>
          </a:p>
        </p:txBody>
      </p:sp>
      <p:sp>
        <p:nvSpPr>
          <p:cNvPr id="265" name="Google Shape;265;p4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Success Rate vs. Orbit Type</a:t>
            </a:r>
            <a:endParaRPr sz="3000">
              <a:solidFill>
                <a:srgbClr val="0B49CB"/>
              </a:solidFill>
              <a:latin typeface="IBM Plex Mono SemiBold"/>
              <a:ea typeface="IBM Plex Mono SemiBold"/>
              <a:cs typeface="IBM Plex Mono SemiBold"/>
              <a:sym typeface="IBM Plex Mono SemiBold"/>
            </a:endParaRPr>
          </a:p>
        </p:txBody>
      </p:sp>
      <p:pic>
        <p:nvPicPr>
          <p:cNvPr id="266" name="Google Shape;266;p46"/>
          <p:cNvPicPr preferRelativeResize="0"/>
          <p:nvPr/>
        </p:nvPicPr>
        <p:blipFill>
          <a:blip r:embed="rId4">
            <a:alphaModFix/>
          </a:blip>
          <a:stretch>
            <a:fillRect/>
          </a:stretch>
        </p:blipFill>
        <p:spPr>
          <a:xfrm>
            <a:off x="4759087" y="1429424"/>
            <a:ext cx="3095625" cy="299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4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4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Orbit Type</a:t>
            </a:r>
            <a:endParaRPr sz="3000">
              <a:solidFill>
                <a:srgbClr val="0B49CB"/>
              </a:solidFill>
              <a:latin typeface="IBM Plex Mono SemiBold"/>
              <a:ea typeface="IBM Plex Mono SemiBold"/>
              <a:cs typeface="IBM Plex Mono SemiBold"/>
              <a:sym typeface="IBM Plex Mono SemiBold"/>
            </a:endParaRPr>
          </a:p>
        </p:txBody>
      </p:sp>
      <p:pic>
        <p:nvPicPr>
          <p:cNvPr id="273" name="Google Shape;273;p47"/>
          <p:cNvPicPr preferRelativeResize="0"/>
          <p:nvPr/>
        </p:nvPicPr>
        <p:blipFill>
          <a:blip r:embed="rId4">
            <a:alphaModFix/>
          </a:blip>
          <a:stretch>
            <a:fillRect/>
          </a:stretch>
        </p:blipFill>
        <p:spPr>
          <a:xfrm>
            <a:off x="1166813" y="1238174"/>
            <a:ext cx="6810375" cy="1504950"/>
          </a:xfrm>
          <a:prstGeom prst="rect">
            <a:avLst/>
          </a:prstGeom>
          <a:noFill/>
          <a:ln>
            <a:noFill/>
          </a:ln>
        </p:spPr>
      </p:pic>
      <p:sp>
        <p:nvSpPr>
          <p:cNvPr id="274" name="Google Shape;274;p47"/>
          <p:cNvSpPr txBox="1"/>
          <p:nvPr/>
        </p:nvSpPr>
        <p:spPr>
          <a:xfrm>
            <a:off x="198000" y="3323350"/>
            <a:ext cx="807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Explanation: </a:t>
            </a:r>
            <a:endParaRPr b="1"/>
          </a:p>
          <a:p>
            <a:pPr indent="0" lvl="0" marL="0" rtl="0" algn="l">
              <a:spcBef>
                <a:spcPts val="0"/>
              </a:spcBef>
              <a:spcAft>
                <a:spcPts val="0"/>
              </a:spcAft>
              <a:buNone/>
            </a:pPr>
            <a:r>
              <a:rPr b="1" lang="en"/>
              <a:t>•</a:t>
            </a:r>
            <a:r>
              <a:rPr lang="en"/>
              <a:t> In the LEO orbit the Success appears related to the number of flights; on the other hand, there seems to be no relationship between flight number when in GTO orbit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4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Payload vs. Orbit Type</a:t>
            </a:r>
            <a:endParaRPr sz="3000">
              <a:solidFill>
                <a:srgbClr val="0B49CB"/>
              </a:solidFill>
              <a:latin typeface="IBM Plex Mono SemiBold"/>
              <a:ea typeface="IBM Plex Mono SemiBold"/>
              <a:cs typeface="IBM Plex Mono SemiBold"/>
              <a:sym typeface="IBM Plex Mono SemiBold"/>
            </a:endParaRPr>
          </a:p>
        </p:txBody>
      </p:sp>
      <p:pic>
        <p:nvPicPr>
          <p:cNvPr id="281" name="Google Shape;281;p48"/>
          <p:cNvPicPr preferRelativeResize="0"/>
          <p:nvPr/>
        </p:nvPicPr>
        <p:blipFill>
          <a:blip r:embed="rId4">
            <a:alphaModFix/>
          </a:blip>
          <a:stretch>
            <a:fillRect/>
          </a:stretch>
        </p:blipFill>
        <p:spPr>
          <a:xfrm>
            <a:off x="818400" y="1328174"/>
            <a:ext cx="6915150" cy="1495425"/>
          </a:xfrm>
          <a:prstGeom prst="rect">
            <a:avLst/>
          </a:prstGeom>
          <a:noFill/>
          <a:ln>
            <a:noFill/>
          </a:ln>
        </p:spPr>
      </p:pic>
      <p:sp>
        <p:nvSpPr>
          <p:cNvPr id="282" name="Google Shape;282;p48"/>
          <p:cNvSpPr txBox="1"/>
          <p:nvPr/>
        </p:nvSpPr>
        <p:spPr>
          <a:xfrm>
            <a:off x="288000" y="3474000"/>
            <a:ext cx="773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Explanation: </a:t>
            </a:r>
            <a:endParaRPr b="1"/>
          </a:p>
          <a:p>
            <a:pPr indent="0" lvl="0" marL="0" rtl="0" algn="l">
              <a:spcBef>
                <a:spcPts val="0"/>
              </a:spcBef>
              <a:spcAft>
                <a:spcPts val="0"/>
              </a:spcAft>
              <a:buNone/>
            </a:pPr>
            <a:r>
              <a:rPr lang="en"/>
              <a:t>Heavy payloads have a negative influence on GTO orbits and positive on GTO and Polar LEO (ISS) orbits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49"/>
          <p:cNvSpPr txBox="1"/>
          <p:nvPr>
            <p:ph idx="1" type="body"/>
          </p:nvPr>
        </p:nvSpPr>
        <p:spPr>
          <a:xfrm>
            <a:off x="577508" y="1552318"/>
            <a:ext cx="2949179" cy="2858691"/>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 The success rate since 2013 kept increasing till 2020.</a:t>
            </a:r>
            <a:endParaRPr sz="1100"/>
          </a:p>
        </p:txBody>
      </p:sp>
      <p:sp>
        <p:nvSpPr>
          <p:cNvPr id="289" name="Google Shape;289;p4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Success Yearly Trend</a:t>
            </a:r>
            <a:endParaRPr sz="1100"/>
          </a:p>
        </p:txBody>
      </p:sp>
      <p:pic>
        <p:nvPicPr>
          <p:cNvPr id="290" name="Google Shape;290;p49"/>
          <p:cNvPicPr preferRelativeResize="0"/>
          <p:nvPr/>
        </p:nvPicPr>
        <p:blipFill>
          <a:blip r:embed="rId4">
            <a:alphaModFix/>
          </a:blip>
          <a:stretch>
            <a:fillRect/>
          </a:stretch>
        </p:blipFill>
        <p:spPr>
          <a:xfrm>
            <a:off x="4021087" y="1274174"/>
            <a:ext cx="4181475" cy="2971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5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50"/>
          <p:cNvSpPr txBox="1"/>
          <p:nvPr>
            <p:ph idx="1" type="body"/>
          </p:nvPr>
        </p:nvSpPr>
        <p:spPr>
          <a:xfrm>
            <a:off x="1321957" y="2851344"/>
            <a:ext cx="7309200" cy="32634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 Displaying the names of the unique launch sites in the space mission</a:t>
            </a:r>
            <a:endParaRPr sz="1100"/>
          </a:p>
        </p:txBody>
      </p:sp>
      <p:sp>
        <p:nvSpPr>
          <p:cNvPr id="297" name="Google Shape;297;p5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All Launch Site Names</a:t>
            </a:r>
            <a:endParaRPr sz="1100"/>
          </a:p>
        </p:txBody>
      </p:sp>
      <p:pic>
        <p:nvPicPr>
          <p:cNvPr id="298" name="Google Shape;298;p50"/>
          <p:cNvPicPr preferRelativeResize="0"/>
          <p:nvPr/>
        </p:nvPicPr>
        <p:blipFill>
          <a:blip r:embed="rId4">
            <a:alphaModFix/>
          </a:blip>
          <a:stretch>
            <a:fillRect/>
          </a:stretch>
        </p:blipFill>
        <p:spPr>
          <a:xfrm>
            <a:off x="1321950" y="1095363"/>
            <a:ext cx="6896100" cy="1476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5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51"/>
          <p:cNvSpPr txBox="1"/>
          <p:nvPr>
            <p:ph idx="1" type="body"/>
          </p:nvPr>
        </p:nvSpPr>
        <p:spPr>
          <a:xfrm>
            <a:off x="793507" y="3709219"/>
            <a:ext cx="7309200" cy="3263400"/>
          </a:xfrm>
          <a:prstGeom prst="rect">
            <a:avLst/>
          </a:prstGeom>
          <a:noFill/>
          <a:ln>
            <a:noFill/>
          </a:ln>
        </p:spPr>
        <p:txBody>
          <a:bodyPr anchorCtr="0" anchor="t" bIns="34275" lIns="68575" spcFirstLastPara="1" rIns="68575" wrap="square" tIns="34275">
            <a:normAutofit/>
          </a:bodyPr>
          <a:lstStyle/>
          <a:p>
            <a:pPr indent="0" lvl="0" marL="457200" marR="0" rtl="0" algn="l">
              <a:lnSpc>
                <a:spcPct val="100000"/>
              </a:lnSpc>
              <a:spcBef>
                <a:spcPts val="1100"/>
              </a:spcBef>
              <a:spcAft>
                <a:spcPts val="0"/>
              </a:spcAft>
              <a:buNone/>
            </a:pPr>
            <a:r>
              <a:rPr b="1" lang="en" sz="1700">
                <a:solidFill>
                  <a:srgbClr val="292929"/>
                </a:solidFill>
              </a:rPr>
              <a:t> Explanation: </a:t>
            </a:r>
            <a:endParaRPr b="1" sz="1700">
              <a:solidFill>
                <a:srgbClr val="292929"/>
              </a:solidFill>
            </a:endParaRPr>
          </a:p>
          <a:p>
            <a:pPr indent="0" lvl="0" marL="457200" marR="0" rtl="0" algn="l">
              <a:lnSpc>
                <a:spcPct val="100000"/>
              </a:lnSpc>
              <a:spcBef>
                <a:spcPts val="1100"/>
              </a:spcBef>
              <a:spcAft>
                <a:spcPts val="0"/>
              </a:spcAft>
              <a:buNone/>
            </a:pPr>
            <a:r>
              <a:rPr lang="en" sz="1700">
                <a:solidFill>
                  <a:srgbClr val="292929"/>
                </a:solidFill>
              </a:rPr>
              <a:t> Displaying 5 records where launch sites begin with the string 'CCA'</a:t>
            </a:r>
            <a:endParaRPr sz="1100"/>
          </a:p>
        </p:txBody>
      </p:sp>
      <p:sp>
        <p:nvSpPr>
          <p:cNvPr id="305" name="Google Shape;305;p5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Site Names Begin with 'CCA'</a:t>
            </a:r>
            <a:endParaRPr sz="1100"/>
          </a:p>
        </p:txBody>
      </p:sp>
      <p:pic>
        <p:nvPicPr>
          <p:cNvPr id="306" name="Google Shape;306;p51"/>
          <p:cNvPicPr preferRelativeResize="0"/>
          <p:nvPr/>
        </p:nvPicPr>
        <p:blipFill>
          <a:blip r:embed="rId4">
            <a:alphaModFix/>
          </a:blip>
          <a:stretch>
            <a:fillRect/>
          </a:stretch>
        </p:blipFill>
        <p:spPr>
          <a:xfrm>
            <a:off x="793500" y="1105212"/>
            <a:ext cx="6915150" cy="2314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5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52"/>
          <p:cNvSpPr txBox="1"/>
          <p:nvPr>
            <p:ph idx="1" type="body"/>
          </p:nvPr>
        </p:nvSpPr>
        <p:spPr>
          <a:xfrm>
            <a:off x="703507" y="3781219"/>
            <a:ext cx="7309200" cy="32634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Displaying the total payload mass carried by boosters launched by NASA (CRS)</a:t>
            </a:r>
            <a:endParaRPr sz="1100"/>
          </a:p>
        </p:txBody>
      </p:sp>
      <p:sp>
        <p:nvSpPr>
          <p:cNvPr id="313" name="Google Shape;313;p5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Total Payload Mass</a:t>
            </a:r>
            <a:endParaRPr sz="1100"/>
          </a:p>
        </p:txBody>
      </p:sp>
      <p:pic>
        <p:nvPicPr>
          <p:cNvPr id="314" name="Google Shape;314;p52"/>
          <p:cNvPicPr preferRelativeResize="0"/>
          <p:nvPr/>
        </p:nvPicPr>
        <p:blipFill>
          <a:blip r:embed="rId4">
            <a:alphaModFix/>
          </a:blip>
          <a:stretch>
            <a:fillRect/>
          </a:stretch>
        </p:blipFill>
        <p:spPr>
          <a:xfrm>
            <a:off x="891000" y="1466849"/>
            <a:ext cx="6934200" cy="1104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5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53"/>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Displaying average payload mass carried by booster version F9 v1.1</a:t>
            </a:r>
            <a:endParaRPr sz="1100"/>
          </a:p>
        </p:txBody>
      </p:sp>
      <p:sp>
        <p:nvSpPr>
          <p:cNvPr id="321" name="Google Shape;321;p5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Average Payload Mass by F9 v1.1</a:t>
            </a:r>
            <a:endParaRPr sz="1100"/>
          </a:p>
        </p:txBody>
      </p:sp>
      <p:pic>
        <p:nvPicPr>
          <p:cNvPr id="322" name="Google Shape;322;p53"/>
          <p:cNvPicPr preferRelativeResize="0"/>
          <p:nvPr/>
        </p:nvPicPr>
        <p:blipFill>
          <a:blip r:embed="rId4">
            <a:alphaModFix/>
          </a:blip>
          <a:stretch>
            <a:fillRect/>
          </a:stretch>
        </p:blipFill>
        <p:spPr>
          <a:xfrm>
            <a:off x="917400" y="2129976"/>
            <a:ext cx="7309201" cy="12486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5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54"/>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Explanation:  Listing the date when the first successful landing outcome in ground pad was achieved</a:t>
            </a:r>
            <a:endParaRPr sz="1100"/>
          </a:p>
        </p:txBody>
      </p:sp>
      <p:sp>
        <p:nvSpPr>
          <p:cNvPr id="329" name="Google Shape;329;p5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First Successful Ground Landing Date</a:t>
            </a:r>
            <a:endParaRPr sz="1100"/>
          </a:p>
        </p:txBody>
      </p:sp>
      <p:pic>
        <p:nvPicPr>
          <p:cNvPr id="330" name="Google Shape;330;p54"/>
          <p:cNvPicPr preferRelativeResize="0"/>
          <p:nvPr/>
        </p:nvPicPr>
        <p:blipFill>
          <a:blip r:embed="rId4">
            <a:alphaModFix/>
          </a:blip>
          <a:stretch>
            <a:fillRect/>
          </a:stretch>
        </p:blipFill>
        <p:spPr>
          <a:xfrm>
            <a:off x="504563" y="2358150"/>
            <a:ext cx="8134875" cy="1285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5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55"/>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Explanation: • Listing the names of the boosters which have success in drone ship and have payload mass greater than 4000 but less than 6000</a:t>
            </a:r>
            <a:endParaRPr sz="1100"/>
          </a:p>
        </p:txBody>
      </p:sp>
      <p:sp>
        <p:nvSpPr>
          <p:cNvPr id="337" name="Google Shape;337;p5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Successful Drone Ship Landing with Payload between 4000 and 6000</a:t>
            </a:r>
            <a:endParaRPr sz="1100"/>
          </a:p>
        </p:txBody>
      </p:sp>
      <p:pic>
        <p:nvPicPr>
          <p:cNvPr id="338" name="Google Shape;338;p55"/>
          <p:cNvPicPr preferRelativeResize="0"/>
          <p:nvPr/>
        </p:nvPicPr>
        <p:blipFill>
          <a:blip r:embed="rId4">
            <a:alphaModFix/>
          </a:blip>
          <a:stretch>
            <a:fillRect/>
          </a:stretch>
        </p:blipFill>
        <p:spPr>
          <a:xfrm>
            <a:off x="1072800" y="2387363"/>
            <a:ext cx="6896100" cy="1628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9"/>
          <p:cNvSpPr txBox="1"/>
          <p:nvPr/>
        </p:nvSpPr>
        <p:spPr>
          <a:xfrm>
            <a:off x="989175" y="989100"/>
            <a:ext cx="6919200" cy="38313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Char char="•"/>
            </a:pPr>
            <a:r>
              <a:rPr b="1" lang="en" sz="1700">
                <a:solidFill>
                  <a:srgbClr val="292929"/>
                </a:solidFill>
              </a:rPr>
              <a:t>Summary of methodologies</a:t>
            </a:r>
            <a:endParaRPr b="1" sz="1700">
              <a:solidFill>
                <a:srgbClr val="292929"/>
              </a:solidFill>
            </a:endParaRPr>
          </a:p>
          <a:p>
            <a:pPr indent="-336550" lvl="0" marL="457200" marR="0" rtl="0" algn="l">
              <a:lnSpc>
                <a:spcPct val="100000"/>
              </a:lnSpc>
              <a:spcBef>
                <a:spcPts val="0"/>
              </a:spcBef>
              <a:spcAft>
                <a:spcPts val="0"/>
              </a:spcAft>
              <a:buClr>
                <a:srgbClr val="292929"/>
              </a:buClr>
              <a:buSzPts val="1700"/>
              <a:buChar char="•"/>
            </a:pPr>
            <a:r>
              <a:rPr lang="en" sz="1700">
                <a:solidFill>
                  <a:srgbClr val="292929"/>
                </a:solidFill>
              </a:rPr>
              <a:t>Data collection</a:t>
            </a:r>
            <a:endParaRPr sz="1700">
              <a:solidFill>
                <a:srgbClr val="292929"/>
              </a:solidFill>
            </a:endParaRPr>
          </a:p>
          <a:p>
            <a:pPr indent="-336550" lvl="0" marL="457200" marR="0" rtl="0" algn="l">
              <a:lnSpc>
                <a:spcPct val="100000"/>
              </a:lnSpc>
              <a:spcBef>
                <a:spcPts val="0"/>
              </a:spcBef>
              <a:spcAft>
                <a:spcPts val="0"/>
              </a:spcAft>
              <a:buClr>
                <a:srgbClr val="292929"/>
              </a:buClr>
              <a:buSzPts val="1700"/>
              <a:buChar char="•"/>
            </a:pPr>
            <a:r>
              <a:rPr lang="en" sz="1700">
                <a:solidFill>
                  <a:srgbClr val="292929"/>
                </a:solidFill>
              </a:rPr>
              <a:t>Data wrangling </a:t>
            </a:r>
            <a:endParaRPr sz="1700">
              <a:solidFill>
                <a:srgbClr val="292929"/>
              </a:solidFill>
            </a:endParaRPr>
          </a:p>
          <a:p>
            <a:pPr indent="-336550" lvl="0" marL="457200" marR="0" rtl="0" algn="l">
              <a:lnSpc>
                <a:spcPct val="100000"/>
              </a:lnSpc>
              <a:spcBef>
                <a:spcPts val="0"/>
              </a:spcBef>
              <a:spcAft>
                <a:spcPts val="0"/>
              </a:spcAft>
              <a:buClr>
                <a:srgbClr val="292929"/>
              </a:buClr>
              <a:buSzPts val="1700"/>
              <a:buChar char="•"/>
            </a:pPr>
            <a:r>
              <a:rPr lang="en" sz="1700">
                <a:solidFill>
                  <a:srgbClr val="292929"/>
                </a:solidFill>
              </a:rPr>
              <a:t>Exploratory Data Analysis with Data Visualization Exploratory Data Analysis with SQL </a:t>
            </a:r>
            <a:endParaRPr sz="1700">
              <a:solidFill>
                <a:srgbClr val="292929"/>
              </a:solidFill>
            </a:endParaRPr>
          </a:p>
          <a:p>
            <a:pPr indent="-336550" lvl="0" marL="457200" marR="0" rtl="0" algn="l">
              <a:lnSpc>
                <a:spcPct val="100000"/>
              </a:lnSpc>
              <a:spcBef>
                <a:spcPts val="0"/>
              </a:spcBef>
              <a:spcAft>
                <a:spcPts val="0"/>
              </a:spcAft>
              <a:buClr>
                <a:srgbClr val="292929"/>
              </a:buClr>
              <a:buSzPts val="1700"/>
              <a:buChar char="•"/>
            </a:pPr>
            <a:r>
              <a:rPr lang="en" sz="1700">
                <a:solidFill>
                  <a:srgbClr val="292929"/>
                </a:solidFill>
              </a:rPr>
              <a:t>Building an interactive map with Folium </a:t>
            </a:r>
            <a:endParaRPr sz="1700">
              <a:solidFill>
                <a:srgbClr val="292929"/>
              </a:solidFill>
            </a:endParaRPr>
          </a:p>
          <a:p>
            <a:pPr indent="-336550" lvl="0" marL="457200" marR="0" rtl="0" algn="l">
              <a:lnSpc>
                <a:spcPct val="100000"/>
              </a:lnSpc>
              <a:spcBef>
                <a:spcPts val="0"/>
              </a:spcBef>
              <a:spcAft>
                <a:spcPts val="0"/>
              </a:spcAft>
              <a:buClr>
                <a:srgbClr val="292929"/>
              </a:buClr>
              <a:buSzPts val="1700"/>
              <a:buChar char="•"/>
            </a:pPr>
            <a:r>
              <a:rPr lang="en" sz="1700">
                <a:solidFill>
                  <a:srgbClr val="292929"/>
                </a:solidFill>
              </a:rPr>
              <a:t>Building a Dashboard with Plotly Dash </a:t>
            </a:r>
            <a:endParaRPr sz="1700">
              <a:solidFill>
                <a:srgbClr val="292929"/>
              </a:solidFill>
            </a:endParaRPr>
          </a:p>
          <a:p>
            <a:pPr indent="-336550" lvl="0" marL="457200" marR="0" rtl="0" algn="l">
              <a:lnSpc>
                <a:spcPct val="100000"/>
              </a:lnSpc>
              <a:spcBef>
                <a:spcPts val="0"/>
              </a:spcBef>
              <a:spcAft>
                <a:spcPts val="0"/>
              </a:spcAft>
              <a:buClr>
                <a:srgbClr val="292929"/>
              </a:buClr>
              <a:buSzPts val="1700"/>
              <a:buChar char="•"/>
            </a:pPr>
            <a:r>
              <a:rPr lang="en" sz="1700">
                <a:solidFill>
                  <a:srgbClr val="292929"/>
                </a:solidFill>
              </a:rPr>
              <a:t>Predictive analysis (Classification)</a:t>
            </a:r>
            <a:endParaRPr sz="1700">
              <a:solidFill>
                <a:srgbClr val="292929"/>
              </a:solidFill>
            </a:endParaRPr>
          </a:p>
          <a:p>
            <a:pPr indent="-184150" lvl="0" marL="177800" marR="0" rtl="0" algn="l">
              <a:lnSpc>
                <a:spcPct val="100000"/>
              </a:lnSpc>
              <a:spcBef>
                <a:spcPts val="1100"/>
              </a:spcBef>
              <a:spcAft>
                <a:spcPts val="0"/>
              </a:spcAft>
              <a:buClr>
                <a:srgbClr val="292929"/>
              </a:buClr>
              <a:buSzPts val="1700"/>
              <a:buChar char="•"/>
            </a:pPr>
            <a:r>
              <a:rPr b="1" lang="en" sz="1700">
                <a:solidFill>
                  <a:srgbClr val="292929"/>
                </a:solidFill>
              </a:rPr>
              <a:t>Summary of all results</a:t>
            </a:r>
            <a:endParaRPr b="1" sz="1700">
              <a:solidFill>
                <a:srgbClr val="292929"/>
              </a:solidFill>
            </a:endParaRPr>
          </a:p>
          <a:p>
            <a:pPr indent="-336550" lvl="0" marL="457200" marR="0" rtl="0" algn="l">
              <a:lnSpc>
                <a:spcPct val="100000"/>
              </a:lnSpc>
              <a:spcBef>
                <a:spcPts val="0"/>
              </a:spcBef>
              <a:spcAft>
                <a:spcPts val="0"/>
              </a:spcAft>
              <a:buClr>
                <a:srgbClr val="292929"/>
              </a:buClr>
              <a:buSzPts val="1700"/>
              <a:buChar char="•"/>
            </a:pPr>
            <a:r>
              <a:rPr lang="en" sz="1700">
                <a:solidFill>
                  <a:srgbClr val="292929"/>
                </a:solidFill>
              </a:rPr>
              <a:t>Exploratory Data Analysis results </a:t>
            </a:r>
            <a:endParaRPr sz="1700">
              <a:solidFill>
                <a:srgbClr val="292929"/>
              </a:solidFill>
            </a:endParaRPr>
          </a:p>
          <a:p>
            <a:pPr indent="-336550" lvl="0" marL="457200" marR="0" rtl="0" algn="l">
              <a:lnSpc>
                <a:spcPct val="100000"/>
              </a:lnSpc>
              <a:spcBef>
                <a:spcPts val="0"/>
              </a:spcBef>
              <a:spcAft>
                <a:spcPts val="0"/>
              </a:spcAft>
              <a:buClr>
                <a:srgbClr val="292929"/>
              </a:buClr>
              <a:buSzPts val="1700"/>
              <a:buChar char="•"/>
            </a:pPr>
            <a:r>
              <a:rPr lang="en" sz="1700">
                <a:solidFill>
                  <a:srgbClr val="292929"/>
                </a:solidFill>
              </a:rPr>
              <a:t>Interactive analytics demo in screenshots </a:t>
            </a:r>
            <a:endParaRPr sz="1700">
              <a:solidFill>
                <a:srgbClr val="292929"/>
              </a:solidFill>
            </a:endParaRPr>
          </a:p>
          <a:p>
            <a:pPr indent="-336550" lvl="0" marL="457200" marR="0" rtl="0" algn="l">
              <a:lnSpc>
                <a:spcPct val="100000"/>
              </a:lnSpc>
              <a:spcBef>
                <a:spcPts val="0"/>
              </a:spcBef>
              <a:spcAft>
                <a:spcPts val="0"/>
              </a:spcAft>
              <a:buClr>
                <a:srgbClr val="292929"/>
              </a:buClr>
              <a:buSzPts val="1700"/>
              <a:buChar char="•"/>
            </a:pPr>
            <a:r>
              <a:rPr lang="en" sz="1700">
                <a:solidFill>
                  <a:srgbClr val="292929"/>
                </a:solidFill>
              </a:rPr>
              <a:t>Predictive analysis results </a:t>
            </a:r>
            <a:endParaRPr sz="1700">
              <a:solidFill>
                <a:srgbClr val="292929"/>
              </a:solidFill>
            </a:endParaRPr>
          </a:p>
        </p:txBody>
      </p:sp>
      <p:sp>
        <p:nvSpPr>
          <p:cNvPr id="143" name="Google Shape;143;p2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Executive Summary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5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56"/>
          <p:cNvSpPr txBox="1"/>
          <p:nvPr>
            <p:ph idx="1" type="body"/>
          </p:nvPr>
        </p:nvSpPr>
        <p:spPr>
          <a:xfrm>
            <a:off x="710857" y="1255669"/>
            <a:ext cx="7309200" cy="3263400"/>
          </a:xfrm>
          <a:prstGeom prst="rect">
            <a:avLst/>
          </a:prstGeom>
          <a:noFill/>
          <a:ln>
            <a:noFill/>
          </a:ln>
        </p:spPr>
        <p:txBody>
          <a:bodyPr anchorCtr="0" anchor="t" bIns="34275" lIns="68575" spcFirstLastPara="1" rIns="68575" wrap="square" tIns="34275">
            <a:normAutofit/>
          </a:bodyPr>
          <a:lstStyle/>
          <a:p>
            <a:pPr indent="0" lvl="0" marL="457200" marR="0" rtl="0" algn="l">
              <a:lnSpc>
                <a:spcPct val="100000"/>
              </a:lnSpc>
              <a:spcBef>
                <a:spcPts val="1100"/>
              </a:spcBef>
              <a:spcAft>
                <a:spcPts val="0"/>
              </a:spcAft>
              <a:buNone/>
            </a:pPr>
            <a:r>
              <a:rPr lang="en" sz="1700">
                <a:solidFill>
                  <a:srgbClr val="292929"/>
                </a:solidFill>
              </a:rPr>
              <a:t> Explanation: </a:t>
            </a:r>
            <a:endParaRPr sz="1700">
              <a:solidFill>
                <a:srgbClr val="292929"/>
              </a:solidFill>
            </a:endParaRPr>
          </a:p>
          <a:p>
            <a:pPr indent="0" lvl="0" marL="457200" marR="0" rtl="0" algn="l">
              <a:lnSpc>
                <a:spcPct val="100000"/>
              </a:lnSpc>
              <a:spcBef>
                <a:spcPts val="1100"/>
              </a:spcBef>
              <a:spcAft>
                <a:spcPts val="0"/>
              </a:spcAft>
              <a:buNone/>
            </a:pPr>
            <a:r>
              <a:rPr lang="en" sz="1700">
                <a:solidFill>
                  <a:srgbClr val="292929"/>
                </a:solidFill>
              </a:rPr>
              <a:t>Listing the total number of successful and failure mission outcomes</a:t>
            </a:r>
            <a:endParaRPr sz="1100"/>
          </a:p>
        </p:txBody>
      </p:sp>
      <p:sp>
        <p:nvSpPr>
          <p:cNvPr id="345" name="Google Shape;345;p5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Total Number of Successful and Failure Mission Outcomes</a:t>
            </a:r>
            <a:endParaRPr sz="1100"/>
          </a:p>
        </p:txBody>
      </p:sp>
      <p:pic>
        <p:nvPicPr>
          <p:cNvPr id="346" name="Google Shape;346;p56"/>
          <p:cNvPicPr preferRelativeResize="0"/>
          <p:nvPr/>
        </p:nvPicPr>
        <p:blipFill>
          <a:blip r:embed="rId4">
            <a:alphaModFix/>
          </a:blip>
          <a:stretch>
            <a:fillRect/>
          </a:stretch>
        </p:blipFill>
        <p:spPr>
          <a:xfrm>
            <a:off x="1249950" y="2320613"/>
            <a:ext cx="6896100" cy="1438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5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57"/>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Explanation:  Listing the names of the booster versions which have carried the maximum payload mass</a:t>
            </a:r>
            <a:endParaRPr sz="1100"/>
          </a:p>
        </p:txBody>
      </p:sp>
      <p:sp>
        <p:nvSpPr>
          <p:cNvPr id="353" name="Google Shape;353;p5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Boosters Carried Maximum Payload</a:t>
            </a:r>
            <a:endParaRPr sz="1100"/>
          </a:p>
        </p:txBody>
      </p:sp>
      <p:pic>
        <p:nvPicPr>
          <p:cNvPr id="354" name="Google Shape;354;p57"/>
          <p:cNvPicPr preferRelativeResize="0"/>
          <p:nvPr/>
        </p:nvPicPr>
        <p:blipFill>
          <a:blip r:embed="rId4">
            <a:alphaModFix/>
          </a:blip>
          <a:stretch>
            <a:fillRect/>
          </a:stretch>
        </p:blipFill>
        <p:spPr>
          <a:xfrm>
            <a:off x="803100" y="2053988"/>
            <a:ext cx="6858000" cy="2295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5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58"/>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 Explanation:  Listing the failed landing outcomes in drone ship, their booster versions and launch site names for the months in year 2015. </a:t>
            </a:r>
            <a:endParaRPr sz="2100">
              <a:solidFill>
                <a:srgbClr val="292929"/>
              </a:solidFill>
              <a:latin typeface="Arial"/>
              <a:ea typeface="Arial"/>
              <a:cs typeface="Arial"/>
              <a:sym typeface="Arial"/>
            </a:endParaRPr>
          </a:p>
        </p:txBody>
      </p:sp>
      <p:sp>
        <p:nvSpPr>
          <p:cNvPr id="361" name="Google Shape;361;p5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2015 Launch Records</a:t>
            </a:r>
            <a:endParaRPr sz="1100"/>
          </a:p>
        </p:txBody>
      </p:sp>
      <p:pic>
        <p:nvPicPr>
          <p:cNvPr id="362" name="Google Shape;362;p58"/>
          <p:cNvPicPr preferRelativeResize="0"/>
          <p:nvPr/>
        </p:nvPicPr>
        <p:blipFill>
          <a:blip r:embed="rId4">
            <a:alphaModFix/>
          </a:blip>
          <a:stretch>
            <a:fillRect/>
          </a:stretch>
        </p:blipFill>
        <p:spPr>
          <a:xfrm>
            <a:off x="664600" y="2244352"/>
            <a:ext cx="7690676" cy="1422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5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9"/>
          <p:cNvSpPr txBox="1"/>
          <p:nvPr>
            <p:ph idx="1" type="body"/>
          </p:nvPr>
        </p:nvSpPr>
        <p:spPr>
          <a:xfrm>
            <a:off x="577507" y="1255669"/>
            <a:ext cx="7309200" cy="3263400"/>
          </a:xfrm>
          <a:prstGeom prst="rect">
            <a:avLst/>
          </a:prstGeom>
          <a:noFill/>
          <a:ln>
            <a:noFill/>
          </a:ln>
        </p:spPr>
        <p:txBody>
          <a:bodyPr anchorCtr="0" anchor="t" bIns="34275" lIns="68575" spcFirstLastPara="1" rIns="68575" wrap="square" tIns="34275">
            <a:noAutofit/>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Explanation: Ranking the count of landing outcomes (such as Failure (drone ship) or Success (ground pad)) between the date 2010-06-04 and 2017-03-20 in descending order. </a:t>
            </a:r>
            <a:endParaRPr sz="1100"/>
          </a:p>
        </p:txBody>
      </p:sp>
      <p:sp>
        <p:nvSpPr>
          <p:cNvPr id="369" name="Google Shape;369;p5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Rank Landing Outcomes Between 2010-06-04 and 2017-03-20</a:t>
            </a:r>
            <a:endParaRPr sz="1100"/>
          </a:p>
        </p:txBody>
      </p:sp>
      <p:pic>
        <p:nvPicPr>
          <p:cNvPr id="370" name="Google Shape;370;p59"/>
          <p:cNvPicPr preferRelativeResize="0"/>
          <p:nvPr/>
        </p:nvPicPr>
        <p:blipFill>
          <a:blip r:embed="rId4">
            <a:alphaModFix/>
          </a:blip>
          <a:stretch>
            <a:fillRect/>
          </a:stretch>
        </p:blipFill>
        <p:spPr>
          <a:xfrm>
            <a:off x="894713" y="2204488"/>
            <a:ext cx="6886575" cy="2314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60"/>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3</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6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61"/>
          <p:cNvSpPr txBox="1"/>
          <p:nvPr>
            <p:ph idx="1" type="body"/>
          </p:nvPr>
        </p:nvSpPr>
        <p:spPr>
          <a:xfrm>
            <a:off x="577502" y="1045225"/>
            <a:ext cx="4973100" cy="3263400"/>
          </a:xfrm>
          <a:prstGeom prst="rect">
            <a:avLst/>
          </a:prstGeom>
          <a:noFill/>
          <a:ln>
            <a:noFill/>
          </a:ln>
        </p:spPr>
        <p:txBody>
          <a:bodyPr anchorCtr="0" anchor="t" bIns="34275" lIns="68575" spcFirstLastPara="1" rIns="68575" wrap="square" tIns="34275">
            <a:normAutofit lnSpcReduction="20000"/>
          </a:bodyPr>
          <a:lstStyle/>
          <a:p>
            <a:pPr indent="-38100" lvl="0" marL="177800" marR="0" rtl="0" algn="l">
              <a:lnSpc>
                <a:spcPct val="90000"/>
              </a:lnSpc>
              <a:spcBef>
                <a:spcPts val="800"/>
              </a:spcBef>
              <a:spcAft>
                <a:spcPts val="0"/>
              </a:spcAft>
              <a:buClr>
                <a:schemeClr val="dk1"/>
              </a:buClr>
              <a:buSzPts val="2100"/>
              <a:buFont typeface="Arial"/>
              <a:buNone/>
            </a:pPr>
            <a:r>
              <a:rPr lang="en" sz="1700">
                <a:solidFill>
                  <a:srgbClr val="292929"/>
                </a:solidFill>
              </a:rPr>
              <a:t> Explanation: </a:t>
            </a:r>
            <a:endParaRPr sz="1700">
              <a:solidFill>
                <a:srgbClr val="292929"/>
              </a:solidFill>
            </a:endParaRPr>
          </a:p>
          <a:p>
            <a:pPr indent="-38100" lvl="0" marL="177800" marR="0" rtl="0" algn="just">
              <a:lnSpc>
                <a:spcPct val="90000"/>
              </a:lnSpc>
              <a:spcBef>
                <a:spcPts val="800"/>
              </a:spcBef>
              <a:spcAft>
                <a:spcPts val="0"/>
              </a:spcAft>
              <a:buClr>
                <a:schemeClr val="dk1"/>
              </a:buClr>
              <a:buSzPts val="2100"/>
              <a:buFont typeface="Arial"/>
              <a:buNone/>
            </a:pPr>
            <a:r>
              <a:rPr lang="en" sz="1700">
                <a:solidFill>
                  <a:srgbClr val="292929"/>
                </a:solidFill>
              </a:rPr>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endParaRPr sz="1700">
              <a:solidFill>
                <a:srgbClr val="292929"/>
              </a:solidFill>
            </a:endParaRPr>
          </a:p>
          <a:p>
            <a:pPr indent="-38100" lvl="0" marL="177800" marR="0" rtl="0" algn="just">
              <a:lnSpc>
                <a:spcPct val="90000"/>
              </a:lnSpc>
              <a:spcBef>
                <a:spcPts val="800"/>
              </a:spcBef>
              <a:spcAft>
                <a:spcPts val="0"/>
              </a:spcAft>
              <a:buClr>
                <a:schemeClr val="dk1"/>
              </a:buClr>
              <a:buSzPts val="2100"/>
              <a:buFont typeface="Arial"/>
              <a:buNone/>
            </a:pPr>
            <a:r>
              <a:rPr lang="en" sz="1700">
                <a:solidFill>
                  <a:srgbClr val="292929"/>
                </a:solidFill>
              </a:rPr>
              <a:t>• All launch sites are in very close proximity to the coast, while launching rockets towards the ocean it minimises the risk of having any debris dropping or exploding near people</a:t>
            </a:r>
            <a:endParaRPr sz="2100">
              <a:solidFill>
                <a:schemeClr val="dk1"/>
              </a:solidFill>
              <a:latin typeface="Calibri"/>
              <a:ea typeface="Calibri"/>
              <a:cs typeface="Calibri"/>
              <a:sym typeface="Calibri"/>
            </a:endParaRPr>
          </a:p>
        </p:txBody>
      </p:sp>
      <p:sp>
        <p:nvSpPr>
          <p:cNvPr id="382" name="Google Shape;382;p6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All launch sites’ location markers on a global map</a:t>
            </a:r>
            <a:endParaRPr sz="1100"/>
          </a:p>
        </p:txBody>
      </p:sp>
      <p:pic>
        <p:nvPicPr>
          <p:cNvPr id="383" name="Google Shape;383;p61"/>
          <p:cNvPicPr preferRelativeResize="0"/>
          <p:nvPr/>
        </p:nvPicPr>
        <p:blipFill>
          <a:blip r:embed="rId4">
            <a:alphaModFix/>
          </a:blip>
          <a:stretch>
            <a:fillRect/>
          </a:stretch>
        </p:blipFill>
        <p:spPr>
          <a:xfrm>
            <a:off x="5631002" y="1301574"/>
            <a:ext cx="3288597" cy="27317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6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62"/>
          <p:cNvSpPr txBox="1"/>
          <p:nvPr>
            <p:ph idx="1" type="body"/>
          </p:nvPr>
        </p:nvSpPr>
        <p:spPr>
          <a:xfrm>
            <a:off x="577500" y="1369225"/>
            <a:ext cx="5135100" cy="3263400"/>
          </a:xfrm>
          <a:prstGeom prst="rect">
            <a:avLst/>
          </a:prstGeom>
          <a:noFill/>
          <a:ln>
            <a:noFill/>
          </a:ln>
        </p:spPr>
        <p:txBody>
          <a:bodyPr anchorCtr="0" anchor="t" bIns="34275" lIns="68575" spcFirstLastPara="1" rIns="68575" wrap="square" tIns="34275">
            <a:normAutofit/>
          </a:bodyPr>
          <a:lstStyle/>
          <a:p>
            <a:pPr indent="-38100" lvl="0" marL="177800" marR="0" rtl="0" algn="l">
              <a:lnSpc>
                <a:spcPct val="90000"/>
              </a:lnSpc>
              <a:spcBef>
                <a:spcPts val="1100"/>
              </a:spcBef>
              <a:spcAft>
                <a:spcPts val="0"/>
              </a:spcAft>
              <a:buClr>
                <a:schemeClr val="dk1"/>
              </a:buClr>
              <a:buSzPts val="2100"/>
              <a:buFont typeface="Arial"/>
              <a:buNone/>
            </a:pPr>
            <a:r>
              <a:rPr lang="en" sz="1700">
                <a:solidFill>
                  <a:srgbClr val="292929"/>
                </a:solidFill>
              </a:rPr>
              <a:t> </a:t>
            </a:r>
            <a:r>
              <a:rPr b="1" lang="en" sz="1700">
                <a:solidFill>
                  <a:srgbClr val="292929"/>
                </a:solidFill>
              </a:rPr>
              <a:t>Explanation: </a:t>
            </a:r>
            <a:r>
              <a:rPr lang="en" sz="1700">
                <a:solidFill>
                  <a:srgbClr val="292929"/>
                </a:solidFill>
              </a:rPr>
              <a:t>From the colour-labeled markers we should be able to easily identify which launch sites have relatively high success rates. </a:t>
            </a:r>
            <a:endParaRPr sz="1700">
              <a:solidFill>
                <a:srgbClr val="292929"/>
              </a:solidFill>
            </a:endParaRPr>
          </a:p>
          <a:p>
            <a:pPr indent="-38100" lvl="0" marL="177800" marR="0" rtl="0" algn="l">
              <a:lnSpc>
                <a:spcPct val="90000"/>
              </a:lnSpc>
              <a:spcBef>
                <a:spcPts val="1100"/>
              </a:spcBef>
              <a:spcAft>
                <a:spcPts val="0"/>
              </a:spcAft>
              <a:buClr>
                <a:schemeClr val="dk1"/>
              </a:buClr>
              <a:buSzPts val="2100"/>
              <a:buFont typeface="Arial"/>
              <a:buNone/>
            </a:pPr>
            <a:r>
              <a:rPr b="1" lang="en" sz="1700">
                <a:solidFill>
                  <a:srgbClr val="292929"/>
                </a:solidFill>
              </a:rPr>
              <a:t> Green Marker = Successful Launch </a:t>
            </a:r>
            <a:endParaRPr sz="1700">
              <a:solidFill>
                <a:srgbClr val="292929"/>
              </a:solidFill>
            </a:endParaRPr>
          </a:p>
          <a:p>
            <a:pPr indent="-38100" lvl="0" marL="177800" marR="0" rtl="0" algn="l">
              <a:lnSpc>
                <a:spcPct val="90000"/>
              </a:lnSpc>
              <a:spcBef>
                <a:spcPts val="1100"/>
              </a:spcBef>
              <a:spcAft>
                <a:spcPts val="0"/>
              </a:spcAft>
              <a:buClr>
                <a:schemeClr val="dk1"/>
              </a:buClr>
              <a:buSzPts val="2100"/>
              <a:buFont typeface="Arial"/>
              <a:buNone/>
            </a:pPr>
            <a:r>
              <a:rPr b="1" lang="en" sz="1700">
                <a:solidFill>
                  <a:srgbClr val="292929"/>
                </a:solidFill>
              </a:rPr>
              <a:t> Red Marker = Failed Launch</a:t>
            </a:r>
            <a:r>
              <a:rPr lang="en" sz="1700">
                <a:solidFill>
                  <a:srgbClr val="292929"/>
                </a:solidFill>
              </a:rPr>
              <a:t> </a:t>
            </a:r>
            <a:endParaRPr sz="1700">
              <a:solidFill>
                <a:srgbClr val="292929"/>
              </a:solidFill>
            </a:endParaRPr>
          </a:p>
          <a:p>
            <a:pPr indent="-38100" lvl="0" marL="177800" marR="0" rtl="0" algn="l">
              <a:lnSpc>
                <a:spcPct val="90000"/>
              </a:lnSpc>
              <a:spcBef>
                <a:spcPts val="1100"/>
              </a:spcBef>
              <a:spcAft>
                <a:spcPts val="0"/>
              </a:spcAft>
              <a:buClr>
                <a:schemeClr val="dk1"/>
              </a:buClr>
              <a:buSzPts val="2100"/>
              <a:buFont typeface="Arial"/>
              <a:buNone/>
            </a:pPr>
            <a:r>
              <a:rPr lang="en" sz="1700">
                <a:solidFill>
                  <a:srgbClr val="292929"/>
                </a:solidFill>
              </a:rPr>
              <a:t> Launch Site KSC LC-39A has a very high Success Rate. </a:t>
            </a:r>
            <a:endParaRPr sz="2100">
              <a:solidFill>
                <a:srgbClr val="292929"/>
              </a:solidFill>
              <a:latin typeface="Calibri"/>
              <a:ea typeface="Calibri"/>
              <a:cs typeface="Calibri"/>
              <a:sym typeface="Calibri"/>
            </a:endParaRPr>
          </a:p>
        </p:txBody>
      </p:sp>
      <p:sp>
        <p:nvSpPr>
          <p:cNvPr id="390" name="Google Shape;390;p6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Colour-labeled launch records on the map</a:t>
            </a:r>
            <a:endParaRPr sz="1100"/>
          </a:p>
        </p:txBody>
      </p:sp>
      <p:pic>
        <p:nvPicPr>
          <p:cNvPr id="391" name="Google Shape;391;p62"/>
          <p:cNvPicPr preferRelativeResize="0"/>
          <p:nvPr/>
        </p:nvPicPr>
        <p:blipFill>
          <a:blip r:embed="rId4">
            <a:alphaModFix/>
          </a:blip>
          <a:stretch>
            <a:fillRect/>
          </a:stretch>
        </p:blipFill>
        <p:spPr>
          <a:xfrm>
            <a:off x="5712600" y="1369224"/>
            <a:ext cx="3105150" cy="3000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6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63"/>
          <p:cNvSpPr txBox="1"/>
          <p:nvPr>
            <p:ph idx="1" type="body"/>
          </p:nvPr>
        </p:nvSpPr>
        <p:spPr>
          <a:xfrm>
            <a:off x="577502" y="1268025"/>
            <a:ext cx="4919100" cy="3236100"/>
          </a:xfrm>
          <a:prstGeom prst="rect">
            <a:avLst/>
          </a:prstGeom>
          <a:noFill/>
          <a:ln>
            <a:noFill/>
          </a:ln>
        </p:spPr>
        <p:txBody>
          <a:bodyPr anchorCtr="0" anchor="t" bIns="34275" lIns="68575" spcFirstLastPara="1" rIns="68575" wrap="square" tIns="34275">
            <a:normAutofit lnSpcReduction="10000"/>
          </a:bodyPr>
          <a:lstStyle/>
          <a:p>
            <a:pPr indent="-76200" lvl="0" marL="177800" marR="0" rtl="0" algn="l">
              <a:lnSpc>
                <a:spcPct val="100000"/>
              </a:lnSpc>
              <a:spcBef>
                <a:spcPts val="1100"/>
              </a:spcBef>
              <a:spcAft>
                <a:spcPts val="0"/>
              </a:spcAft>
              <a:buClr>
                <a:schemeClr val="dk1"/>
              </a:buClr>
              <a:buSzPts val="1700"/>
              <a:buFont typeface="Arial"/>
              <a:buNone/>
            </a:pPr>
            <a:r>
              <a:rPr lang="en" sz="1700">
                <a:solidFill>
                  <a:srgbClr val="292929"/>
                </a:solidFill>
              </a:rPr>
              <a:t>Explanation: </a:t>
            </a:r>
            <a:endParaRPr sz="1700">
              <a:solidFill>
                <a:srgbClr val="292929"/>
              </a:solidFill>
            </a:endParaRPr>
          </a:p>
          <a:p>
            <a:pPr indent="-76200" lvl="0" marL="177800" marR="0" rtl="0" algn="l">
              <a:lnSpc>
                <a:spcPct val="100000"/>
              </a:lnSpc>
              <a:spcBef>
                <a:spcPts val="1100"/>
              </a:spcBef>
              <a:spcAft>
                <a:spcPts val="0"/>
              </a:spcAft>
              <a:buClr>
                <a:schemeClr val="dk1"/>
              </a:buClr>
              <a:buSzPts val="1700"/>
              <a:buFont typeface="Arial"/>
              <a:buNone/>
            </a:pPr>
            <a:r>
              <a:rPr lang="en" sz="1700">
                <a:solidFill>
                  <a:srgbClr val="292929"/>
                </a:solidFill>
              </a:rPr>
              <a:t> From the visual analysis of the launch site KSC LC-39A we can clearly see that it is: - relative close to railway (15.23 km) - relative close to highway (20.28 km) - relative close to coastline (14.99 km) </a:t>
            </a:r>
            <a:endParaRPr sz="1700">
              <a:solidFill>
                <a:srgbClr val="292929"/>
              </a:solidFill>
            </a:endParaRPr>
          </a:p>
          <a:p>
            <a:pPr indent="-76200" lvl="0" marL="177800" marR="0" rtl="0" algn="l">
              <a:lnSpc>
                <a:spcPct val="100000"/>
              </a:lnSpc>
              <a:spcBef>
                <a:spcPts val="1100"/>
              </a:spcBef>
              <a:spcAft>
                <a:spcPts val="0"/>
              </a:spcAft>
              <a:buClr>
                <a:schemeClr val="dk1"/>
              </a:buClr>
              <a:buSzPts val="1700"/>
              <a:buFont typeface="Arial"/>
              <a:buNone/>
            </a:pPr>
            <a:r>
              <a:rPr lang="en" sz="1700">
                <a:solidFill>
                  <a:srgbClr val="292929"/>
                </a:solidFill>
              </a:rPr>
              <a:t>• Also the launch site KSC LC-39A is relative close to its closest city Titusville (16.32 km). </a:t>
            </a:r>
            <a:endParaRPr sz="1700">
              <a:solidFill>
                <a:srgbClr val="292929"/>
              </a:solidFill>
            </a:endParaRPr>
          </a:p>
          <a:p>
            <a:pPr indent="-76200" lvl="0" marL="177800" marR="0" rtl="0" algn="l">
              <a:lnSpc>
                <a:spcPct val="100000"/>
              </a:lnSpc>
              <a:spcBef>
                <a:spcPts val="1100"/>
              </a:spcBef>
              <a:spcAft>
                <a:spcPts val="0"/>
              </a:spcAft>
              <a:buClr>
                <a:schemeClr val="dk1"/>
              </a:buClr>
              <a:buSzPts val="1700"/>
              <a:buFont typeface="Arial"/>
              <a:buNone/>
            </a:pPr>
            <a:r>
              <a:rPr lang="en" sz="1700">
                <a:solidFill>
                  <a:srgbClr val="292929"/>
                </a:solidFill>
              </a:rPr>
              <a:t>• Failed rocket with its high speed can cover distances like 15-20 km in few seconds. It could be potentially dangerous to populated areas</a:t>
            </a:r>
            <a:endParaRPr sz="1700">
              <a:solidFill>
                <a:srgbClr val="292929"/>
              </a:solidFill>
              <a:latin typeface="Arial"/>
              <a:ea typeface="Arial"/>
              <a:cs typeface="Arial"/>
              <a:sym typeface="Arial"/>
            </a:endParaRPr>
          </a:p>
        </p:txBody>
      </p:sp>
      <p:sp>
        <p:nvSpPr>
          <p:cNvPr id="398" name="Google Shape;398;p6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Distance from the launch site KSC LC-39A to its proximities</a:t>
            </a:r>
            <a:endParaRPr sz="1100"/>
          </a:p>
        </p:txBody>
      </p:sp>
      <p:pic>
        <p:nvPicPr>
          <p:cNvPr id="399" name="Google Shape;399;p63"/>
          <p:cNvPicPr preferRelativeResize="0"/>
          <p:nvPr/>
        </p:nvPicPr>
        <p:blipFill>
          <a:blip r:embed="rId4">
            <a:alphaModFix/>
          </a:blip>
          <a:stretch>
            <a:fillRect/>
          </a:stretch>
        </p:blipFill>
        <p:spPr>
          <a:xfrm>
            <a:off x="5496602" y="1670174"/>
            <a:ext cx="3342599" cy="22153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64"/>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4</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6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65"/>
          <p:cNvSpPr txBox="1"/>
          <p:nvPr>
            <p:ph idx="1" type="body"/>
          </p:nvPr>
        </p:nvSpPr>
        <p:spPr>
          <a:xfrm>
            <a:off x="577507" y="1369219"/>
            <a:ext cx="7309192" cy="3263504"/>
          </a:xfrm>
          <a:prstGeom prst="rect">
            <a:avLst/>
          </a:prstGeom>
          <a:noFill/>
          <a:ln>
            <a:noFill/>
          </a:ln>
        </p:spPr>
        <p:txBody>
          <a:bodyPr anchorCtr="0" anchor="t" bIns="34275" lIns="68575" spcFirstLastPara="1" rIns="68575" wrap="square" tIns="34275">
            <a:normAutofit/>
          </a:bodyPr>
          <a:lstStyle/>
          <a:p>
            <a:pPr indent="-76200" lvl="0" marL="177800" marR="0" rtl="0" algn="l">
              <a:lnSpc>
                <a:spcPct val="100000"/>
              </a:lnSpc>
              <a:spcBef>
                <a:spcPts val="1100"/>
              </a:spcBef>
              <a:spcAft>
                <a:spcPts val="0"/>
              </a:spcAft>
              <a:buClr>
                <a:schemeClr val="dk1"/>
              </a:buClr>
              <a:buSzPts val="1700"/>
              <a:buFont typeface="Arial"/>
              <a:buNone/>
            </a:pPr>
            <a:r>
              <a:rPr lang="en" sz="1700">
                <a:solidFill>
                  <a:srgbClr val="292929"/>
                </a:solidFill>
              </a:rPr>
              <a:t>The chart clearly shows that from all the sites, KSC LC-39A has the most successful launches.</a:t>
            </a:r>
            <a:endParaRPr sz="1700">
              <a:solidFill>
                <a:srgbClr val="292929"/>
              </a:solidFill>
              <a:latin typeface="Arial"/>
              <a:ea typeface="Arial"/>
              <a:cs typeface="Arial"/>
              <a:sym typeface="Arial"/>
            </a:endParaRPr>
          </a:p>
        </p:txBody>
      </p:sp>
      <p:sp>
        <p:nvSpPr>
          <p:cNvPr id="411" name="Google Shape;411;p6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Launch success count for all sites</a:t>
            </a:r>
            <a:endParaRPr sz="1100"/>
          </a:p>
        </p:txBody>
      </p:sp>
      <p:pic>
        <p:nvPicPr>
          <p:cNvPr id="412" name="Google Shape;412;p65"/>
          <p:cNvPicPr preferRelativeResize="0"/>
          <p:nvPr/>
        </p:nvPicPr>
        <p:blipFill>
          <a:blip r:embed="rId4">
            <a:alphaModFix/>
          </a:blip>
          <a:stretch>
            <a:fillRect/>
          </a:stretch>
        </p:blipFill>
        <p:spPr>
          <a:xfrm>
            <a:off x="895763" y="2164088"/>
            <a:ext cx="6848475" cy="221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3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30"/>
          <p:cNvSpPr txBox="1"/>
          <p:nvPr/>
        </p:nvSpPr>
        <p:spPr>
          <a:xfrm>
            <a:off x="621051" y="403988"/>
            <a:ext cx="7897586"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Introduction</a:t>
            </a:r>
            <a:endParaRPr sz="3000">
              <a:solidFill>
                <a:srgbClr val="0B49CB"/>
              </a:solidFill>
              <a:latin typeface="IBM Plex Mono SemiBold"/>
              <a:ea typeface="IBM Plex Mono SemiBold"/>
              <a:cs typeface="IBM Plex Mono SemiBold"/>
              <a:sym typeface="IBM Plex Mono SemiBold"/>
            </a:endParaRPr>
          </a:p>
        </p:txBody>
      </p:sp>
      <p:sp>
        <p:nvSpPr>
          <p:cNvPr id="150" name="Google Shape;150;p30"/>
          <p:cNvSpPr txBox="1"/>
          <p:nvPr/>
        </p:nvSpPr>
        <p:spPr>
          <a:xfrm>
            <a:off x="312475" y="1002951"/>
            <a:ext cx="7974000" cy="39240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Project background and context</a:t>
            </a:r>
            <a:endParaRPr sz="1700">
              <a:solidFill>
                <a:srgbClr val="292929"/>
              </a:solidFill>
              <a:latin typeface="Arial"/>
              <a:ea typeface="Arial"/>
              <a:cs typeface="Arial"/>
              <a:sym typeface="Arial"/>
            </a:endParaRPr>
          </a:p>
          <a:p>
            <a:pPr indent="0" lvl="0" marL="457200" marR="0" rtl="0" algn="just">
              <a:lnSpc>
                <a:spcPct val="90000"/>
              </a:lnSpc>
              <a:spcBef>
                <a:spcPts val="0"/>
              </a:spcBef>
              <a:spcAft>
                <a:spcPts val="0"/>
              </a:spcAft>
              <a:buNone/>
            </a:pPr>
            <a:r>
              <a:rPr lang="en" sz="1700">
                <a:solidFill>
                  <a:srgbClr val="292929"/>
                </a:solidFill>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endParaRPr sz="1700">
              <a:solidFill>
                <a:srgbClr val="292929"/>
              </a:solidFill>
            </a:endParaRPr>
          </a:p>
          <a:p>
            <a:pPr indent="-184150" lvl="0" marL="177800" marR="0" rtl="0" algn="l">
              <a:lnSpc>
                <a:spcPct val="9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Problems you want to find answers</a:t>
            </a:r>
            <a:endParaRPr sz="1700">
              <a:solidFill>
                <a:srgbClr val="292929"/>
              </a:solidFill>
              <a:latin typeface="Arial"/>
              <a:ea typeface="Arial"/>
              <a:cs typeface="Arial"/>
              <a:sym typeface="Arial"/>
            </a:endParaRPr>
          </a:p>
          <a:p>
            <a:pPr indent="-336550" lvl="0" marL="457200" marR="0" rtl="0" algn="l">
              <a:lnSpc>
                <a:spcPct val="90000"/>
              </a:lnSpc>
              <a:spcBef>
                <a:spcPts val="0"/>
              </a:spcBef>
              <a:spcAft>
                <a:spcPts val="0"/>
              </a:spcAft>
              <a:buClr>
                <a:srgbClr val="292929"/>
              </a:buClr>
              <a:buSzPts val="1700"/>
              <a:buChar char="•"/>
            </a:pPr>
            <a:r>
              <a:rPr lang="en" sz="1700">
                <a:solidFill>
                  <a:srgbClr val="292929"/>
                </a:solidFill>
              </a:rPr>
              <a:t>How do variables such as payload mass, launch site, number of flights, and orbits affect the success of the first stage landing? </a:t>
            </a:r>
            <a:endParaRPr sz="1700">
              <a:solidFill>
                <a:srgbClr val="292929"/>
              </a:solidFill>
            </a:endParaRPr>
          </a:p>
          <a:p>
            <a:pPr indent="-336550" lvl="0" marL="457200" marR="0" rtl="0" algn="l">
              <a:lnSpc>
                <a:spcPct val="90000"/>
              </a:lnSpc>
              <a:spcBef>
                <a:spcPts val="0"/>
              </a:spcBef>
              <a:spcAft>
                <a:spcPts val="0"/>
              </a:spcAft>
              <a:buClr>
                <a:srgbClr val="292929"/>
              </a:buClr>
              <a:buSzPts val="1700"/>
              <a:buChar char="•"/>
            </a:pPr>
            <a:r>
              <a:rPr lang="en" sz="1700">
                <a:solidFill>
                  <a:srgbClr val="292929"/>
                </a:solidFill>
              </a:rPr>
              <a:t>Does the rate of successful landings increase over the years? </a:t>
            </a:r>
            <a:endParaRPr sz="1700">
              <a:solidFill>
                <a:srgbClr val="292929"/>
              </a:solidFill>
            </a:endParaRPr>
          </a:p>
          <a:p>
            <a:pPr indent="-336550" lvl="0" marL="457200" marR="0" rtl="0" algn="l">
              <a:lnSpc>
                <a:spcPct val="90000"/>
              </a:lnSpc>
              <a:spcBef>
                <a:spcPts val="0"/>
              </a:spcBef>
              <a:spcAft>
                <a:spcPts val="0"/>
              </a:spcAft>
              <a:buClr>
                <a:srgbClr val="292929"/>
              </a:buClr>
              <a:buSzPts val="1700"/>
              <a:buChar char="•"/>
            </a:pPr>
            <a:r>
              <a:rPr lang="en" sz="1700">
                <a:solidFill>
                  <a:srgbClr val="292929"/>
                </a:solidFill>
              </a:rPr>
              <a:t>What is the best algorithm that can be used for binary classification in this case?</a:t>
            </a:r>
            <a:endParaRPr sz="17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6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66"/>
          <p:cNvSpPr txBox="1"/>
          <p:nvPr>
            <p:ph idx="1" type="body"/>
          </p:nvPr>
        </p:nvSpPr>
        <p:spPr>
          <a:xfrm>
            <a:off x="550520" y="1369219"/>
            <a:ext cx="7913687" cy="3263504"/>
          </a:xfrm>
          <a:prstGeom prst="rect">
            <a:avLst/>
          </a:prstGeom>
          <a:noFill/>
          <a:ln>
            <a:noFill/>
          </a:ln>
        </p:spPr>
        <p:txBody>
          <a:bodyPr anchorCtr="0" anchor="t" bIns="34275" lIns="68575" spcFirstLastPara="1" rIns="68575" wrap="square" tIns="34275">
            <a:normAutofit/>
          </a:bodyPr>
          <a:lstStyle/>
          <a:p>
            <a:pPr indent="-38100" lvl="0" marL="177800" marR="0" rtl="0" algn="l">
              <a:lnSpc>
                <a:spcPct val="90000"/>
              </a:lnSpc>
              <a:spcBef>
                <a:spcPts val="800"/>
              </a:spcBef>
              <a:spcAft>
                <a:spcPts val="0"/>
              </a:spcAft>
              <a:buClr>
                <a:schemeClr val="dk1"/>
              </a:buClr>
              <a:buSzPts val="2100"/>
              <a:buFont typeface="Arial"/>
              <a:buNone/>
            </a:pPr>
            <a:r>
              <a:rPr lang="en" sz="1700">
                <a:solidFill>
                  <a:srgbClr val="292929"/>
                </a:solidFill>
              </a:rPr>
              <a:t> KSC LC-39A has the highest launch success rate (76.9%) with 10 successful and only 3 failed landings</a:t>
            </a:r>
            <a:endParaRPr sz="2100">
              <a:solidFill>
                <a:schemeClr val="dk1"/>
              </a:solidFill>
              <a:latin typeface="Calibri"/>
              <a:ea typeface="Calibri"/>
              <a:cs typeface="Calibri"/>
              <a:sym typeface="Calibri"/>
            </a:endParaRPr>
          </a:p>
        </p:txBody>
      </p:sp>
      <p:sp>
        <p:nvSpPr>
          <p:cNvPr id="419" name="Google Shape;419;p6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Launch site with highest launch success ratio</a:t>
            </a:r>
            <a:endParaRPr sz="1100"/>
          </a:p>
        </p:txBody>
      </p:sp>
      <p:pic>
        <p:nvPicPr>
          <p:cNvPr id="420" name="Google Shape;420;p66"/>
          <p:cNvPicPr preferRelativeResize="0"/>
          <p:nvPr/>
        </p:nvPicPr>
        <p:blipFill>
          <a:blip r:embed="rId4">
            <a:alphaModFix/>
          </a:blip>
          <a:stretch>
            <a:fillRect/>
          </a:stretch>
        </p:blipFill>
        <p:spPr>
          <a:xfrm>
            <a:off x="1078363" y="2129138"/>
            <a:ext cx="6858000" cy="2181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6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67"/>
          <p:cNvSpPr txBox="1"/>
          <p:nvPr>
            <p:ph idx="1" type="body"/>
          </p:nvPr>
        </p:nvSpPr>
        <p:spPr>
          <a:xfrm>
            <a:off x="577505" y="1369225"/>
            <a:ext cx="3299100" cy="3263400"/>
          </a:xfrm>
          <a:prstGeom prst="rect">
            <a:avLst/>
          </a:prstGeom>
          <a:noFill/>
          <a:ln>
            <a:noFill/>
          </a:ln>
        </p:spPr>
        <p:txBody>
          <a:bodyPr anchorCtr="0" anchor="t" bIns="34275" lIns="68575" spcFirstLastPara="1" rIns="68575" wrap="square" tIns="34275">
            <a:normAutofit/>
          </a:bodyPr>
          <a:lstStyle/>
          <a:p>
            <a:pPr indent="-76200" lvl="0" marL="177800" marR="0" rtl="0" algn="l">
              <a:lnSpc>
                <a:spcPct val="100000"/>
              </a:lnSpc>
              <a:spcBef>
                <a:spcPts val="1100"/>
              </a:spcBef>
              <a:spcAft>
                <a:spcPts val="0"/>
              </a:spcAft>
              <a:buClr>
                <a:schemeClr val="dk1"/>
              </a:buClr>
              <a:buSzPts val="1700"/>
              <a:buFont typeface="Arial"/>
              <a:buNone/>
            </a:pPr>
            <a:r>
              <a:rPr lang="en" sz="1700">
                <a:solidFill>
                  <a:srgbClr val="292929"/>
                </a:solidFill>
              </a:rPr>
              <a:t>The charts show that payloads between 2000 and 5500 kg have the highest success rate</a:t>
            </a:r>
            <a:endParaRPr sz="1700">
              <a:solidFill>
                <a:srgbClr val="292929"/>
              </a:solidFill>
              <a:latin typeface="Arial"/>
              <a:ea typeface="Arial"/>
              <a:cs typeface="Arial"/>
              <a:sym typeface="Arial"/>
            </a:endParaRPr>
          </a:p>
        </p:txBody>
      </p:sp>
      <p:sp>
        <p:nvSpPr>
          <p:cNvPr id="427" name="Google Shape;427;p6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Payload Mass vs. Launch Outcome for all sites</a:t>
            </a:r>
            <a:endParaRPr sz="1100"/>
          </a:p>
        </p:txBody>
      </p:sp>
      <p:pic>
        <p:nvPicPr>
          <p:cNvPr id="428" name="Google Shape;428;p67"/>
          <p:cNvPicPr preferRelativeResize="0"/>
          <p:nvPr/>
        </p:nvPicPr>
        <p:blipFill>
          <a:blip r:embed="rId4">
            <a:alphaModFix/>
          </a:blip>
          <a:stretch>
            <a:fillRect/>
          </a:stretch>
        </p:blipFill>
        <p:spPr>
          <a:xfrm>
            <a:off x="3944862" y="1255851"/>
            <a:ext cx="4763438" cy="3564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68"/>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5</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6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69"/>
          <p:cNvSpPr txBox="1"/>
          <p:nvPr>
            <p:ph idx="1" type="body"/>
          </p:nvPr>
        </p:nvSpPr>
        <p:spPr>
          <a:xfrm>
            <a:off x="577508" y="1561585"/>
            <a:ext cx="3994492" cy="2858691"/>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Based on the scores of the Test Set, we can not confirm which method performs best. </a:t>
            </a:r>
            <a:endParaRPr sz="1700">
              <a:solidFill>
                <a:srgbClr val="292929"/>
              </a:solidFill>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 Same Test Set scores may be due to the small test sample size (18 samples). Therefore, we tested all methods based on the whole Dataset.</a:t>
            </a:r>
            <a:endParaRPr sz="1700">
              <a:solidFill>
                <a:srgbClr val="292929"/>
              </a:solidFill>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 The scores of the whole Dataset confirm that the best model is the Decision Tree Model. This model has not only higher scores, but also the highest accuracy</a:t>
            </a:r>
            <a:endParaRPr sz="1100"/>
          </a:p>
        </p:txBody>
      </p:sp>
      <p:sp>
        <p:nvSpPr>
          <p:cNvPr id="440" name="Google Shape;440;p6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Classification Accuracy</a:t>
            </a:r>
            <a:endParaRPr sz="3000">
              <a:solidFill>
                <a:srgbClr val="0B49CB"/>
              </a:solidFill>
              <a:latin typeface="IBM Plex Mono SemiBold"/>
              <a:ea typeface="IBM Plex Mono SemiBold"/>
              <a:cs typeface="IBM Plex Mono SemiBold"/>
              <a:sym typeface="IBM Plex Mono SemiBold"/>
            </a:endParaRPr>
          </a:p>
        </p:txBody>
      </p:sp>
      <p:pic>
        <p:nvPicPr>
          <p:cNvPr id="441" name="Google Shape;441;p69"/>
          <p:cNvPicPr preferRelativeResize="0"/>
          <p:nvPr/>
        </p:nvPicPr>
        <p:blipFill>
          <a:blip r:embed="rId4">
            <a:alphaModFix/>
          </a:blip>
          <a:stretch>
            <a:fillRect/>
          </a:stretch>
        </p:blipFill>
        <p:spPr>
          <a:xfrm>
            <a:off x="4598975" y="1166175"/>
            <a:ext cx="3994500" cy="337290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7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47" name="Google Shape;447;p70"/>
          <p:cNvSpPr txBox="1"/>
          <p:nvPr>
            <p:ph idx="1" type="body"/>
          </p:nvPr>
        </p:nvSpPr>
        <p:spPr>
          <a:xfrm>
            <a:off x="577508" y="1543050"/>
            <a:ext cx="7108470" cy="2858691"/>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rPr>
              <a:t>Examining the confusion matrix, we see that logistic regression can distinguish between the different classes. We see that the major problem is false positives</a:t>
            </a:r>
            <a:endParaRPr sz="1100"/>
          </a:p>
        </p:txBody>
      </p:sp>
      <p:sp>
        <p:nvSpPr>
          <p:cNvPr id="448" name="Google Shape;448;p7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Confusion Matrix</a:t>
            </a:r>
            <a:endParaRPr sz="3000">
              <a:solidFill>
                <a:srgbClr val="0B49CB"/>
              </a:solidFill>
              <a:latin typeface="IBM Plex Mono SemiBold"/>
              <a:ea typeface="IBM Plex Mono SemiBold"/>
              <a:cs typeface="IBM Plex Mono SemiBold"/>
              <a:sym typeface="IBM Plex Mono SemiBold"/>
            </a:endParaRPr>
          </a:p>
        </p:txBody>
      </p:sp>
      <p:pic>
        <p:nvPicPr>
          <p:cNvPr id="449" name="Google Shape;449;p70"/>
          <p:cNvPicPr preferRelativeResize="0"/>
          <p:nvPr/>
        </p:nvPicPr>
        <p:blipFill>
          <a:blip r:embed="rId4">
            <a:alphaModFix/>
          </a:blip>
          <a:stretch>
            <a:fillRect/>
          </a:stretch>
        </p:blipFill>
        <p:spPr>
          <a:xfrm>
            <a:off x="850088" y="2671088"/>
            <a:ext cx="1647825" cy="1457325"/>
          </a:xfrm>
          <a:prstGeom prst="rect">
            <a:avLst/>
          </a:prstGeom>
          <a:noFill/>
          <a:ln>
            <a:noFill/>
          </a:ln>
        </p:spPr>
      </p:pic>
      <p:pic>
        <p:nvPicPr>
          <p:cNvPr id="450" name="Google Shape;450;p70"/>
          <p:cNvPicPr preferRelativeResize="0"/>
          <p:nvPr/>
        </p:nvPicPr>
        <p:blipFill>
          <a:blip r:embed="rId5">
            <a:alphaModFix/>
          </a:blip>
          <a:stretch>
            <a:fillRect/>
          </a:stretch>
        </p:blipFill>
        <p:spPr>
          <a:xfrm>
            <a:off x="4432950" y="2239113"/>
            <a:ext cx="3390900" cy="2581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7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71"/>
          <p:cNvSpPr txBox="1"/>
          <p:nvPr>
            <p:ph idx="1" type="body"/>
          </p:nvPr>
        </p:nvSpPr>
        <p:spPr>
          <a:xfrm>
            <a:off x="577494" y="1406300"/>
            <a:ext cx="7529100" cy="32634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1100"/>
              </a:spcBef>
              <a:spcAft>
                <a:spcPts val="0"/>
              </a:spcAft>
              <a:buClr>
                <a:srgbClr val="292929"/>
              </a:buClr>
              <a:buSzPts val="1700"/>
              <a:buChar char="•"/>
            </a:pPr>
            <a:r>
              <a:rPr b="1" lang="en" sz="1700">
                <a:solidFill>
                  <a:srgbClr val="292929"/>
                </a:solidFill>
              </a:rPr>
              <a:t>Decision Tree Model is the best algorithm for this dataset. </a:t>
            </a:r>
            <a:endParaRPr b="1" sz="1700">
              <a:solidFill>
                <a:srgbClr val="292929"/>
              </a:solidFill>
            </a:endParaRPr>
          </a:p>
          <a:p>
            <a:pPr indent="-184150" lvl="0" marL="177800" marR="0" rtl="0" algn="l">
              <a:lnSpc>
                <a:spcPct val="100000"/>
              </a:lnSpc>
              <a:spcBef>
                <a:spcPts val="1100"/>
              </a:spcBef>
              <a:spcAft>
                <a:spcPts val="0"/>
              </a:spcAft>
              <a:buClr>
                <a:srgbClr val="292929"/>
              </a:buClr>
              <a:buSzPts val="1700"/>
              <a:buChar char="•"/>
            </a:pPr>
            <a:r>
              <a:rPr b="1" lang="en" sz="1700">
                <a:solidFill>
                  <a:srgbClr val="292929"/>
                </a:solidFill>
              </a:rPr>
              <a:t>Launches with a low payload mass show better results than launches with a larger payload mass. </a:t>
            </a:r>
            <a:endParaRPr b="1" sz="1700">
              <a:solidFill>
                <a:srgbClr val="292929"/>
              </a:solidFill>
            </a:endParaRPr>
          </a:p>
          <a:p>
            <a:pPr indent="-184150" lvl="0" marL="177800" marR="0" rtl="0" algn="l">
              <a:lnSpc>
                <a:spcPct val="100000"/>
              </a:lnSpc>
              <a:spcBef>
                <a:spcPts val="1100"/>
              </a:spcBef>
              <a:spcAft>
                <a:spcPts val="0"/>
              </a:spcAft>
              <a:buClr>
                <a:srgbClr val="292929"/>
              </a:buClr>
              <a:buSzPts val="1700"/>
              <a:buChar char="•"/>
            </a:pPr>
            <a:r>
              <a:rPr b="1" lang="en" sz="1700">
                <a:solidFill>
                  <a:srgbClr val="292929"/>
                </a:solidFill>
              </a:rPr>
              <a:t> Most of launch sites are in proximity to the Equator line and all the sites are in very close proximity to the coast. </a:t>
            </a:r>
            <a:endParaRPr b="1" sz="1700">
              <a:solidFill>
                <a:srgbClr val="292929"/>
              </a:solidFill>
            </a:endParaRPr>
          </a:p>
          <a:p>
            <a:pPr indent="-184150" lvl="0" marL="177800" marR="0" rtl="0" algn="l">
              <a:lnSpc>
                <a:spcPct val="100000"/>
              </a:lnSpc>
              <a:spcBef>
                <a:spcPts val="1100"/>
              </a:spcBef>
              <a:spcAft>
                <a:spcPts val="0"/>
              </a:spcAft>
              <a:buClr>
                <a:srgbClr val="292929"/>
              </a:buClr>
              <a:buSzPts val="1700"/>
              <a:buChar char="•"/>
            </a:pPr>
            <a:r>
              <a:rPr b="1" lang="en" sz="1700">
                <a:solidFill>
                  <a:srgbClr val="292929"/>
                </a:solidFill>
              </a:rPr>
              <a:t> The success rate of launches increases over the years. </a:t>
            </a:r>
            <a:endParaRPr b="1" sz="1700">
              <a:solidFill>
                <a:srgbClr val="292929"/>
              </a:solidFill>
            </a:endParaRPr>
          </a:p>
          <a:p>
            <a:pPr indent="-184150" lvl="0" marL="177800" marR="0" rtl="0" algn="l">
              <a:lnSpc>
                <a:spcPct val="100000"/>
              </a:lnSpc>
              <a:spcBef>
                <a:spcPts val="1100"/>
              </a:spcBef>
              <a:spcAft>
                <a:spcPts val="0"/>
              </a:spcAft>
              <a:buClr>
                <a:srgbClr val="292929"/>
              </a:buClr>
              <a:buSzPts val="1700"/>
              <a:buChar char="•"/>
            </a:pPr>
            <a:r>
              <a:rPr b="1" lang="en" sz="1700">
                <a:solidFill>
                  <a:srgbClr val="292929"/>
                </a:solidFill>
              </a:rPr>
              <a:t> KSC LC-39A has the highest success rate of the launches from all the sites. </a:t>
            </a:r>
            <a:endParaRPr b="1" sz="1700">
              <a:solidFill>
                <a:srgbClr val="292929"/>
              </a:solidFill>
            </a:endParaRPr>
          </a:p>
          <a:p>
            <a:pPr indent="-184150" lvl="0" marL="177800" marR="0" rtl="0" algn="l">
              <a:lnSpc>
                <a:spcPct val="100000"/>
              </a:lnSpc>
              <a:spcBef>
                <a:spcPts val="1100"/>
              </a:spcBef>
              <a:spcAft>
                <a:spcPts val="0"/>
              </a:spcAft>
              <a:buClr>
                <a:srgbClr val="292929"/>
              </a:buClr>
              <a:buSzPts val="1700"/>
              <a:buChar char="•"/>
            </a:pPr>
            <a:r>
              <a:rPr b="1" lang="en" sz="1700">
                <a:solidFill>
                  <a:srgbClr val="292929"/>
                </a:solidFill>
              </a:rPr>
              <a:t> Orbits ES-L1, GEO, HEO and SSO have 100% success rate</a:t>
            </a:r>
            <a:endParaRPr b="1" sz="1100"/>
          </a:p>
        </p:txBody>
      </p:sp>
      <p:sp>
        <p:nvSpPr>
          <p:cNvPr id="457" name="Google Shape;457;p7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Conclusions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7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72"/>
          <p:cNvSpPr txBox="1"/>
          <p:nvPr>
            <p:ph idx="1" type="body"/>
          </p:nvPr>
        </p:nvSpPr>
        <p:spPr>
          <a:xfrm>
            <a:off x="577508" y="1394642"/>
            <a:ext cx="7886700" cy="3263503"/>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u="sng">
                <a:solidFill>
                  <a:schemeClr val="hlink"/>
                </a:solidFill>
                <a:hlinkClick r:id="rId4"/>
              </a:rPr>
              <a:t>https://www.coursera.org/professional-certificates/ibm-data-science#instructors</a:t>
            </a:r>
            <a:endParaRPr sz="1700">
              <a:solidFill>
                <a:srgbClr val="292929"/>
              </a:solidFill>
            </a:endParaRPr>
          </a:p>
          <a:p>
            <a:pPr indent="-184150" lvl="0" marL="177800" marR="0" rtl="0" algn="l">
              <a:lnSpc>
                <a:spcPct val="100000"/>
              </a:lnSpc>
              <a:spcBef>
                <a:spcPts val="0"/>
              </a:spcBef>
              <a:spcAft>
                <a:spcPts val="0"/>
              </a:spcAft>
              <a:buClr>
                <a:srgbClr val="292929"/>
              </a:buClr>
              <a:buSzPts val="1700"/>
              <a:buChar char="•"/>
            </a:pPr>
            <a:r>
              <a:rPr lang="en" sz="1700" u="sng">
                <a:solidFill>
                  <a:schemeClr val="hlink"/>
                </a:solidFill>
                <a:hlinkClick r:id="rId5"/>
              </a:rPr>
              <a:t>https://www.coursera.org/</a:t>
            </a:r>
            <a:endParaRPr sz="1700">
              <a:solidFill>
                <a:srgbClr val="292929"/>
              </a:solidFill>
            </a:endParaRPr>
          </a:p>
          <a:p>
            <a:pPr indent="-184150" lvl="0" marL="177800" marR="0" rtl="0" algn="l">
              <a:lnSpc>
                <a:spcPct val="100000"/>
              </a:lnSpc>
              <a:spcBef>
                <a:spcPts val="0"/>
              </a:spcBef>
              <a:spcAft>
                <a:spcPts val="0"/>
              </a:spcAft>
              <a:buClr>
                <a:srgbClr val="292929"/>
              </a:buClr>
              <a:buSzPts val="1700"/>
              <a:buChar char="•"/>
            </a:pPr>
            <a:r>
              <a:rPr lang="en" sz="1700" u="sng">
                <a:solidFill>
                  <a:schemeClr val="hlink"/>
                </a:solidFill>
                <a:hlinkClick r:id="rId6"/>
              </a:rPr>
              <a:t>https://www.ibm.com/</a:t>
            </a:r>
            <a:endParaRPr sz="1700">
              <a:solidFill>
                <a:srgbClr val="292929"/>
              </a:solidFill>
            </a:endParaRPr>
          </a:p>
          <a:p>
            <a:pPr indent="-184150" lvl="0" marL="177800" marR="0" rtl="0" algn="l">
              <a:lnSpc>
                <a:spcPct val="100000"/>
              </a:lnSpc>
              <a:spcBef>
                <a:spcPts val="0"/>
              </a:spcBef>
              <a:spcAft>
                <a:spcPts val="0"/>
              </a:spcAft>
              <a:buClr>
                <a:srgbClr val="292929"/>
              </a:buClr>
              <a:buSzPts val="1700"/>
              <a:buChar char="•"/>
            </a:pPr>
            <a:r>
              <a:t/>
            </a:r>
            <a:endParaRPr sz="1700">
              <a:solidFill>
                <a:srgbClr val="292929"/>
              </a:solidFill>
            </a:endParaRPr>
          </a:p>
        </p:txBody>
      </p:sp>
      <p:sp>
        <p:nvSpPr>
          <p:cNvPr id="465" name="Google Shape;465;p7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Appendix</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1"/>
          <p:cNvSpPr txBox="1"/>
          <p:nvPr>
            <p:ph idx="12" type="sldNum"/>
          </p:nvPr>
        </p:nvSpPr>
        <p:spPr>
          <a:xfrm>
            <a:off x="708660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31"/>
          <p:cNvSpPr txBox="1"/>
          <p:nvPr/>
        </p:nvSpPr>
        <p:spPr>
          <a:xfrm>
            <a:off x="573985" y="2109581"/>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1</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3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32"/>
          <p:cNvSpPr txBox="1"/>
          <p:nvPr/>
        </p:nvSpPr>
        <p:spPr>
          <a:xfrm>
            <a:off x="577500" y="983550"/>
            <a:ext cx="7578600" cy="3837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rgbClr val="0B49CB"/>
              </a:buClr>
              <a:buSzPts val="6600"/>
              <a:buFont typeface="Arial"/>
              <a:buNone/>
            </a:pPr>
            <a:r>
              <a:rPr lang="en" sz="1100">
                <a:solidFill>
                  <a:srgbClr val="0B49CB"/>
                </a:solidFill>
                <a:latin typeface="Arial"/>
                <a:ea typeface="Arial"/>
                <a:cs typeface="Arial"/>
                <a:sym typeface="Arial"/>
              </a:rPr>
              <a:t>Executive Summary</a:t>
            </a:r>
            <a:endParaRPr sz="1100"/>
          </a:p>
          <a:p>
            <a:pPr indent="-146050" lvl="0" marL="177800" marR="0" rtl="0" algn="l">
              <a:lnSpc>
                <a:spcPct val="120000"/>
              </a:lnSpc>
              <a:spcBef>
                <a:spcPts val="1100"/>
              </a:spcBef>
              <a:spcAft>
                <a:spcPts val="0"/>
              </a:spcAft>
              <a:buClr>
                <a:srgbClr val="292929"/>
              </a:buClr>
              <a:buSzPts val="1100"/>
              <a:buFont typeface="Arial"/>
              <a:buChar char="•"/>
            </a:pPr>
            <a:r>
              <a:rPr lang="en" sz="1100">
                <a:solidFill>
                  <a:srgbClr val="292929"/>
                </a:solidFill>
                <a:latin typeface="Arial"/>
                <a:ea typeface="Arial"/>
                <a:cs typeface="Arial"/>
                <a:sym typeface="Arial"/>
              </a:rPr>
              <a:t>Data collection methodology:</a:t>
            </a:r>
            <a:endParaRPr sz="1100"/>
          </a:p>
          <a:p>
            <a:pPr indent="-158750" lvl="1" marL="520700" marR="0" rtl="0" algn="l">
              <a:lnSpc>
                <a:spcPct val="120000"/>
              </a:lnSpc>
              <a:spcBef>
                <a:spcPts val="1100"/>
              </a:spcBef>
              <a:spcAft>
                <a:spcPts val="0"/>
              </a:spcAft>
              <a:buClr>
                <a:srgbClr val="757070"/>
              </a:buClr>
              <a:buSzPts val="1100"/>
              <a:buFont typeface="Arial"/>
              <a:buChar char="•"/>
            </a:pPr>
            <a:r>
              <a:rPr lang="en" sz="1100">
                <a:solidFill>
                  <a:srgbClr val="757070"/>
                </a:solidFill>
              </a:rPr>
              <a:t>Using SpaceX Rest API </a:t>
            </a:r>
            <a:endParaRPr sz="1100">
              <a:solidFill>
                <a:srgbClr val="757070"/>
              </a:solidFill>
            </a:endParaRPr>
          </a:p>
          <a:p>
            <a:pPr indent="-158750" lvl="1" marL="520700" marR="0" rtl="0" algn="l">
              <a:lnSpc>
                <a:spcPct val="120000"/>
              </a:lnSpc>
              <a:spcBef>
                <a:spcPts val="1100"/>
              </a:spcBef>
              <a:spcAft>
                <a:spcPts val="0"/>
              </a:spcAft>
              <a:buClr>
                <a:srgbClr val="757070"/>
              </a:buClr>
              <a:buSzPts val="1100"/>
              <a:buFont typeface="Arial"/>
              <a:buChar char="•"/>
            </a:pPr>
            <a:r>
              <a:rPr lang="en" sz="1100">
                <a:solidFill>
                  <a:srgbClr val="757070"/>
                </a:solidFill>
              </a:rPr>
              <a:t>Using Web </a:t>
            </a:r>
            <a:r>
              <a:rPr lang="en" sz="1100">
                <a:solidFill>
                  <a:srgbClr val="757070"/>
                </a:solidFill>
              </a:rPr>
              <a:t>Scraping</a:t>
            </a:r>
            <a:r>
              <a:rPr lang="en" sz="1100">
                <a:solidFill>
                  <a:srgbClr val="757070"/>
                </a:solidFill>
              </a:rPr>
              <a:t> from Wikipedia</a:t>
            </a:r>
            <a:endParaRPr sz="1100"/>
          </a:p>
          <a:p>
            <a:pPr indent="-146050" lvl="0" marL="177800" marR="0" rtl="0" algn="l">
              <a:lnSpc>
                <a:spcPct val="120000"/>
              </a:lnSpc>
              <a:spcBef>
                <a:spcPts val="1100"/>
              </a:spcBef>
              <a:spcAft>
                <a:spcPts val="0"/>
              </a:spcAft>
              <a:buClr>
                <a:srgbClr val="292929"/>
              </a:buClr>
              <a:buSzPts val="1100"/>
              <a:buFont typeface="Arial"/>
              <a:buChar char="•"/>
            </a:pPr>
            <a:r>
              <a:rPr lang="en" sz="1100">
                <a:solidFill>
                  <a:srgbClr val="292929"/>
                </a:solidFill>
                <a:latin typeface="Arial"/>
                <a:ea typeface="Arial"/>
                <a:cs typeface="Arial"/>
                <a:sym typeface="Arial"/>
              </a:rPr>
              <a:t>Perform data wrangling</a:t>
            </a:r>
            <a:endParaRPr sz="1100"/>
          </a:p>
          <a:p>
            <a:pPr indent="-158750" lvl="1" marL="520700" marR="0" rtl="0" algn="l">
              <a:lnSpc>
                <a:spcPct val="120000"/>
              </a:lnSpc>
              <a:spcBef>
                <a:spcPts val="1100"/>
              </a:spcBef>
              <a:spcAft>
                <a:spcPts val="0"/>
              </a:spcAft>
              <a:buClr>
                <a:srgbClr val="757070"/>
              </a:buClr>
              <a:buSzPts val="1100"/>
              <a:buFont typeface="Arial"/>
              <a:buChar char="•"/>
            </a:pPr>
            <a:r>
              <a:rPr lang="en" sz="1100">
                <a:solidFill>
                  <a:srgbClr val="757070"/>
                </a:solidFill>
              </a:rPr>
              <a:t> Filtering the data </a:t>
            </a:r>
            <a:endParaRPr sz="1100">
              <a:solidFill>
                <a:srgbClr val="757070"/>
              </a:solidFill>
            </a:endParaRPr>
          </a:p>
          <a:p>
            <a:pPr indent="-158750" lvl="1" marL="520700" marR="0" rtl="0" algn="l">
              <a:lnSpc>
                <a:spcPct val="120000"/>
              </a:lnSpc>
              <a:spcBef>
                <a:spcPts val="1100"/>
              </a:spcBef>
              <a:spcAft>
                <a:spcPts val="0"/>
              </a:spcAft>
              <a:buClr>
                <a:srgbClr val="757070"/>
              </a:buClr>
              <a:buSzPts val="1100"/>
              <a:buFont typeface="Arial"/>
              <a:buChar char="•"/>
            </a:pPr>
            <a:r>
              <a:rPr lang="en" sz="1100">
                <a:solidFill>
                  <a:srgbClr val="757070"/>
                </a:solidFill>
              </a:rPr>
              <a:t>Dealing with missing values </a:t>
            </a:r>
            <a:endParaRPr sz="1100">
              <a:solidFill>
                <a:srgbClr val="757070"/>
              </a:solidFill>
            </a:endParaRPr>
          </a:p>
          <a:p>
            <a:pPr indent="-158750" lvl="1" marL="520700" marR="0" rtl="0" algn="l">
              <a:lnSpc>
                <a:spcPct val="120000"/>
              </a:lnSpc>
              <a:spcBef>
                <a:spcPts val="1100"/>
              </a:spcBef>
              <a:spcAft>
                <a:spcPts val="0"/>
              </a:spcAft>
              <a:buClr>
                <a:srgbClr val="757070"/>
              </a:buClr>
              <a:buSzPts val="1100"/>
              <a:buFont typeface="Arial"/>
              <a:buChar char="•"/>
            </a:pPr>
            <a:r>
              <a:rPr lang="en" sz="1100">
                <a:solidFill>
                  <a:srgbClr val="757070"/>
                </a:solidFill>
              </a:rPr>
              <a:t> Using One Hot Encoding to prepare the data to a binary classification</a:t>
            </a:r>
            <a:endParaRPr sz="1100"/>
          </a:p>
          <a:p>
            <a:pPr indent="-146050" lvl="0" marL="177800" marR="0" rtl="0" algn="l">
              <a:lnSpc>
                <a:spcPct val="120000"/>
              </a:lnSpc>
              <a:spcBef>
                <a:spcPts val="1100"/>
              </a:spcBef>
              <a:spcAft>
                <a:spcPts val="0"/>
              </a:spcAft>
              <a:buClr>
                <a:srgbClr val="292929"/>
              </a:buClr>
              <a:buSzPts val="1100"/>
              <a:buFont typeface="Arial"/>
              <a:buChar char="•"/>
            </a:pPr>
            <a:r>
              <a:rPr lang="en" sz="1100">
                <a:solidFill>
                  <a:srgbClr val="292929"/>
                </a:solidFill>
                <a:latin typeface="Arial"/>
                <a:ea typeface="Arial"/>
                <a:cs typeface="Arial"/>
                <a:sym typeface="Arial"/>
              </a:rPr>
              <a:t>Perform exploratory data analysis (EDA) using visualization and SQL</a:t>
            </a:r>
            <a:endParaRPr sz="1100"/>
          </a:p>
          <a:p>
            <a:pPr indent="-146050" lvl="0" marL="177800" marR="0" rtl="0" algn="l">
              <a:lnSpc>
                <a:spcPct val="120000"/>
              </a:lnSpc>
              <a:spcBef>
                <a:spcPts val="1100"/>
              </a:spcBef>
              <a:spcAft>
                <a:spcPts val="0"/>
              </a:spcAft>
              <a:buClr>
                <a:srgbClr val="292929"/>
              </a:buClr>
              <a:buSzPts val="1100"/>
              <a:buFont typeface="Arial"/>
              <a:buChar char="•"/>
            </a:pPr>
            <a:r>
              <a:rPr lang="en" sz="1100">
                <a:solidFill>
                  <a:srgbClr val="292929"/>
                </a:solidFill>
                <a:latin typeface="Arial"/>
                <a:ea typeface="Arial"/>
                <a:cs typeface="Arial"/>
                <a:sym typeface="Arial"/>
              </a:rPr>
              <a:t>Perform interactive visual analytics using Folium and Plotly Dash</a:t>
            </a:r>
            <a:endParaRPr sz="1100"/>
          </a:p>
          <a:p>
            <a:pPr indent="-146050" lvl="0" marL="177800" marR="0" rtl="0" algn="l">
              <a:lnSpc>
                <a:spcPct val="120000"/>
              </a:lnSpc>
              <a:spcBef>
                <a:spcPts val="1100"/>
              </a:spcBef>
              <a:spcAft>
                <a:spcPts val="0"/>
              </a:spcAft>
              <a:buClr>
                <a:srgbClr val="292929"/>
              </a:buClr>
              <a:buSzPts val="1100"/>
              <a:buFont typeface="Arial"/>
              <a:buChar char="•"/>
            </a:pPr>
            <a:r>
              <a:rPr lang="en" sz="1100">
                <a:solidFill>
                  <a:srgbClr val="292929"/>
                </a:solidFill>
                <a:latin typeface="Arial"/>
                <a:ea typeface="Arial"/>
                <a:cs typeface="Arial"/>
                <a:sym typeface="Arial"/>
              </a:rPr>
              <a:t>Perform predictive analysis using classification models</a:t>
            </a:r>
            <a:endParaRPr sz="1100"/>
          </a:p>
          <a:p>
            <a:pPr indent="-158750" lvl="1" marL="520700" marR="0" rtl="0" algn="l">
              <a:lnSpc>
                <a:spcPct val="120000"/>
              </a:lnSpc>
              <a:spcBef>
                <a:spcPts val="1100"/>
              </a:spcBef>
              <a:spcAft>
                <a:spcPts val="0"/>
              </a:spcAft>
              <a:buClr>
                <a:srgbClr val="757070"/>
              </a:buClr>
              <a:buSzPts val="1100"/>
              <a:buFont typeface="Arial"/>
              <a:buChar char="•"/>
            </a:pPr>
            <a:r>
              <a:rPr lang="en" sz="1100">
                <a:solidFill>
                  <a:srgbClr val="757070"/>
                </a:solidFill>
              </a:rPr>
              <a:t>Building, tuning and evaluation of classification models to ensure the best results</a:t>
            </a:r>
            <a:endParaRPr sz="1100"/>
          </a:p>
          <a:p>
            <a:pPr indent="-76200" lvl="0" marL="177800" marR="0" rtl="0" algn="l">
              <a:lnSpc>
                <a:spcPct val="120000"/>
              </a:lnSpc>
              <a:spcBef>
                <a:spcPts val="1100"/>
              </a:spcBef>
              <a:spcAft>
                <a:spcPts val="0"/>
              </a:spcAft>
              <a:buClr>
                <a:srgbClr val="0070C0"/>
              </a:buClr>
              <a:buSzPts val="6600"/>
              <a:buFont typeface="Arial"/>
              <a:buNone/>
            </a:pPr>
            <a:r>
              <a:t/>
            </a:r>
            <a:endParaRPr sz="11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ts val="1700"/>
              <a:buFont typeface="Arial"/>
              <a:buNone/>
            </a:pPr>
            <a:r>
              <a:t/>
            </a:r>
            <a:endParaRPr sz="11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ts val="1700"/>
              <a:buFont typeface="Arial"/>
              <a:buNone/>
            </a:pPr>
            <a:r>
              <a:t/>
            </a:r>
            <a:endParaRPr sz="11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ts val="1700"/>
              <a:buFont typeface="Arial"/>
              <a:buNone/>
            </a:pPr>
            <a:r>
              <a:t/>
            </a:r>
            <a:endParaRPr sz="11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ts val="1700"/>
              <a:buFont typeface="Arial"/>
              <a:buNone/>
            </a:pPr>
            <a:r>
              <a:t/>
            </a:r>
            <a:endParaRPr sz="1100">
              <a:solidFill>
                <a:srgbClr val="292929"/>
              </a:solidFill>
              <a:latin typeface="Arial"/>
              <a:ea typeface="Arial"/>
              <a:cs typeface="Arial"/>
              <a:sym typeface="Arial"/>
            </a:endParaRPr>
          </a:p>
        </p:txBody>
      </p:sp>
      <p:sp>
        <p:nvSpPr>
          <p:cNvPr id="164" name="Google Shape;164;p3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Methodology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3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33"/>
          <p:cNvSpPr txBox="1"/>
          <p:nvPr>
            <p:ph idx="1" type="body"/>
          </p:nvPr>
        </p:nvSpPr>
        <p:spPr>
          <a:xfrm>
            <a:off x="577508" y="1369219"/>
            <a:ext cx="7886700" cy="3263504"/>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800"/>
              </a:spcBef>
              <a:spcAft>
                <a:spcPts val="0"/>
              </a:spcAft>
              <a:buClr>
                <a:schemeClr val="dk1"/>
              </a:buClr>
              <a:buSzPts val="2100"/>
              <a:buFont typeface="Arial"/>
              <a:buNone/>
            </a:pPr>
            <a:r>
              <a:rPr lang="en" sz="1700">
                <a:solidFill>
                  <a:srgbClr val="292929"/>
                </a:solidFill>
              </a:rPr>
              <a:t>Data collection process involved a combination of API requests from SpaceX REST API and Web Scraping data from a table in SpaceX’s Wikipedia entry.</a:t>
            </a:r>
            <a:endParaRPr sz="1700">
              <a:solidFill>
                <a:srgbClr val="292929"/>
              </a:solidFill>
            </a:endParaRPr>
          </a:p>
          <a:p>
            <a:pPr indent="0" lvl="0" marL="0" marR="0" rtl="0" algn="just">
              <a:lnSpc>
                <a:spcPct val="90000"/>
              </a:lnSpc>
              <a:spcBef>
                <a:spcPts val="800"/>
              </a:spcBef>
              <a:spcAft>
                <a:spcPts val="0"/>
              </a:spcAft>
              <a:buClr>
                <a:schemeClr val="dk1"/>
              </a:buClr>
              <a:buSzPts val="2100"/>
              <a:buFont typeface="Arial"/>
              <a:buNone/>
            </a:pPr>
            <a:r>
              <a:rPr lang="en" sz="1700">
                <a:solidFill>
                  <a:srgbClr val="292929"/>
                </a:solidFill>
              </a:rPr>
              <a:t>Had to use both of these data collection methods in order to get complete information about the launches for a more detailed analysis. </a:t>
            </a:r>
            <a:endParaRPr sz="1700">
              <a:solidFill>
                <a:srgbClr val="292929"/>
              </a:solidFill>
            </a:endParaRPr>
          </a:p>
          <a:p>
            <a:pPr indent="0" lvl="0" marL="0" marR="0" rtl="0" algn="just">
              <a:lnSpc>
                <a:spcPct val="90000"/>
              </a:lnSpc>
              <a:spcBef>
                <a:spcPts val="800"/>
              </a:spcBef>
              <a:spcAft>
                <a:spcPts val="0"/>
              </a:spcAft>
              <a:buClr>
                <a:schemeClr val="dk1"/>
              </a:buClr>
              <a:buSzPts val="2100"/>
              <a:buFont typeface="Arial"/>
              <a:buNone/>
            </a:pPr>
            <a:r>
              <a:rPr b="1" lang="en" sz="1700">
                <a:solidFill>
                  <a:srgbClr val="292929"/>
                </a:solidFill>
              </a:rPr>
              <a:t>Data Columns are obtained by using SpaceX REST API: </a:t>
            </a:r>
            <a:endParaRPr b="1" sz="1700">
              <a:solidFill>
                <a:srgbClr val="292929"/>
              </a:solidFill>
            </a:endParaRPr>
          </a:p>
          <a:p>
            <a:pPr indent="0" lvl="0" marL="0" marR="0" rtl="0" algn="just">
              <a:lnSpc>
                <a:spcPct val="90000"/>
              </a:lnSpc>
              <a:spcBef>
                <a:spcPts val="800"/>
              </a:spcBef>
              <a:spcAft>
                <a:spcPts val="0"/>
              </a:spcAft>
              <a:buClr>
                <a:schemeClr val="dk1"/>
              </a:buClr>
              <a:buSzPts val="2100"/>
              <a:buFont typeface="Arial"/>
              <a:buNone/>
            </a:pPr>
            <a:r>
              <a:rPr lang="en" sz="1700">
                <a:solidFill>
                  <a:srgbClr val="292929"/>
                </a:solidFill>
              </a:rPr>
              <a:t>FlightNumber, Date, BoosterVersion, PayloadMass, Orbit, LaunchSite, Outcome, Flights, GridFins, Reused, Legs, LandingPad, Block, ReusedCount, Serial, Longitude, Latitude.</a:t>
            </a:r>
            <a:endParaRPr sz="1700">
              <a:solidFill>
                <a:srgbClr val="292929"/>
              </a:solidFill>
            </a:endParaRPr>
          </a:p>
          <a:p>
            <a:pPr indent="0" lvl="0" marL="0" marR="0" rtl="0" algn="just">
              <a:lnSpc>
                <a:spcPct val="90000"/>
              </a:lnSpc>
              <a:spcBef>
                <a:spcPts val="800"/>
              </a:spcBef>
              <a:spcAft>
                <a:spcPts val="0"/>
              </a:spcAft>
              <a:buClr>
                <a:schemeClr val="dk1"/>
              </a:buClr>
              <a:buSzPts val="2100"/>
              <a:buFont typeface="Arial"/>
              <a:buNone/>
            </a:pPr>
            <a:r>
              <a:rPr b="1" lang="en" sz="1700">
                <a:solidFill>
                  <a:srgbClr val="292929"/>
                </a:solidFill>
              </a:rPr>
              <a:t>Data Columns are obtained by using Wikipedia Web Scraping: </a:t>
            </a:r>
            <a:endParaRPr b="1" sz="1700">
              <a:solidFill>
                <a:srgbClr val="292929"/>
              </a:solidFill>
            </a:endParaRPr>
          </a:p>
          <a:p>
            <a:pPr indent="0" lvl="0" marL="0" marR="0" rtl="0" algn="just">
              <a:lnSpc>
                <a:spcPct val="90000"/>
              </a:lnSpc>
              <a:spcBef>
                <a:spcPts val="800"/>
              </a:spcBef>
              <a:spcAft>
                <a:spcPts val="0"/>
              </a:spcAft>
              <a:buClr>
                <a:schemeClr val="dk1"/>
              </a:buClr>
              <a:buSzPts val="2100"/>
              <a:buFont typeface="Arial"/>
              <a:buNone/>
            </a:pPr>
            <a:r>
              <a:rPr lang="en" sz="1700">
                <a:solidFill>
                  <a:srgbClr val="292929"/>
                </a:solidFill>
              </a:rPr>
              <a:t>Flight No., Launch site, Payload, PayloadMass, Orbit, Customer, Launch outcome, Version Booster, Booster landing, Date, Time</a:t>
            </a:r>
            <a:endParaRPr b="1" i="0" sz="2100" u="none" cap="none" strike="noStrike">
              <a:solidFill>
                <a:schemeClr val="dk1"/>
              </a:solidFill>
            </a:endParaRPr>
          </a:p>
        </p:txBody>
      </p:sp>
      <p:sp>
        <p:nvSpPr>
          <p:cNvPr id="171" name="Google Shape;171;p3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3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 – SpaceX API</a:t>
            </a:r>
            <a:endParaRPr sz="1100"/>
          </a:p>
        </p:txBody>
      </p:sp>
      <p:pic>
        <p:nvPicPr>
          <p:cNvPr id="178" name="Google Shape;178;p34"/>
          <p:cNvPicPr preferRelativeResize="0"/>
          <p:nvPr/>
        </p:nvPicPr>
        <p:blipFill>
          <a:blip r:embed="rId4">
            <a:alphaModFix/>
          </a:blip>
          <a:stretch>
            <a:fillRect/>
          </a:stretch>
        </p:blipFill>
        <p:spPr>
          <a:xfrm>
            <a:off x="711639" y="1220175"/>
            <a:ext cx="7618412" cy="329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3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3000">
              <a:solidFill>
                <a:srgbClr val="1C7DDB"/>
              </a:solidFill>
              <a:latin typeface="Arial"/>
              <a:ea typeface="Arial"/>
              <a:cs typeface="Arial"/>
              <a:sym typeface="Arial"/>
            </a:endParaRPr>
          </a:p>
        </p:txBody>
      </p:sp>
      <p:sp>
        <p:nvSpPr>
          <p:cNvPr id="185" name="Google Shape;185;p35"/>
          <p:cNvSpPr txBox="1"/>
          <p:nvPr/>
        </p:nvSpPr>
        <p:spPr>
          <a:xfrm>
            <a:off x="691808" y="5182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 - Scraping</a:t>
            </a:r>
            <a:endParaRPr sz="3000">
              <a:solidFill>
                <a:srgbClr val="0B49CB"/>
              </a:solidFill>
              <a:latin typeface="IBM Plex Mono SemiBold"/>
              <a:ea typeface="IBM Plex Mono SemiBold"/>
              <a:cs typeface="IBM Plex Mono SemiBold"/>
              <a:sym typeface="IBM Plex Mono SemiBold"/>
            </a:endParaRPr>
          </a:p>
        </p:txBody>
      </p:sp>
      <p:pic>
        <p:nvPicPr>
          <p:cNvPr id="186" name="Google Shape;186;p35"/>
          <p:cNvPicPr preferRelativeResize="0"/>
          <p:nvPr/>
        </p:nvPicPr>
        <p:blipFill>
          <a:blip r:embed="rId4">
            <a:alphaModFix/>
          </a:blip>
          <a:stretch>
            <a:fillRect/>
          </a:stretch>
        </p:blipFill>
        <p:spPr>
          <a:xfrm>
            <a:off x="433500" y="1050900"/>
            <a:ext cx="7886701" cy="35040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